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460" r:id="rId5"/>
    <p:sldId id="303" r:id="rId6"/>
    <p:sldId id="469" r:id="rId7"/>
    <p:sldId id="467" r:id="rId8"/>
    <p:sldId id="468" r:id="rId9"/>
    <p:sldId id="466" r:id="rId10"/>
    <p:sldId id="456" r:id="rId11"/>
    <p:sldId id="450" r:id="rId12"/>
    <p:sldId id="457" r:id="rId13"/>
    <p:sldId id="458" r:id="rId14"/>
    <p:sldId id="441" r:id="rId15"/>
    <p:sldId id="442" r:id="rId16"/>
    <p:sldId id="445" r:id="rId17"/>
    <p:sldId id="447" r:id="rId18"/>
    <p:sldId id="459" r:id="rId19"/>
    <p:sldId id="435" r:id="rId20"/>
    <p:sldId id="461" r:id="rId21"/>
    <p:sldId id="462" r:id="rId22"/>
    <p:sldId id="470"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2C6854-29C4-4C65-A0CE-F8CD010780AB}">
          <p14:sldIdLst>
            <p14:sldId id="460"/>
            <p14:sldId id="303"/>
            <p14:sldId id="469"/>
            <p14:sldId id="467"/>
            <p14:sldId id="468"/>
            <p14:sldId id="466"/>
            <p14:sldId id="456"/>
            <p14:sldId id="450"/>
            <p14:sldId id="457"/>
            <p14:sldId id="458"/>
            <p14:sldId id="441"/>
            <p14:sldId id="442"/>
            <p14:sldId id="445"/>
            <p14:sldId id="447"/>
            <p14:sldId id="459"/>
            <p14:sldId id="435"/>
            <p14:sldId id="461"/>
            <p14:sldId id="462"/>
            <p14:sldId id="4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Suser" initials="I" lastIdx="1" clrIdx="0">
    <p:extLst>
      <p:ext uri="{19B8F6BF-5375-455C-9EA6-DF929625EA0E}">
        <p15:presenceInfo xmlns:p15="http://schemas.microsoft.com/office/powerpoint/2012/main" userId="ISSuser" providerId="None"/>
      </p:ext>
    </p:extLst>
  </p:cmAuthor>
  <p:cmAuthor id="2" name="Bryan NEO (CSA)" initials="BN(" lastIdx="1" clrIdx="1">
    <p:extLst>
      <p:ext uri="{19B8F6BF-5375-455C-9EA6-DF929625EA0E}">
        <p15:presenceInfo xmlns:p15="http://schemas.microsoft.com/office/powerpoint/2012/main" userId="S-1-5-21-1216582894-834684500-1334827815-1229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4" autoAdjust="0"/>
    <p:restoredTop sz="91395" autoAdjust="0"/>
  </p:normalViewPr>
  <p:slideViewPr>
    <p:cSldViewPr>
      <p:cViewPr varScale="1">
        <p:scale>
          <a:sx n="105" d="100"/>
          <a:sy n="105" d="100"/>
        </p:scale>
        <p:origin x="486" y="78"/>
      </p:cViewPr>
      <p:guideLst>
        <p:guide orient="horz" pos="2160"/>
        <p:guide pos="3840"/>
      </p:guideLst>
    </p:cSldViewPr>
  </p:slideViewPr>
  <p:notesTextViewPr>
    <p:cViewPr>
      <p:scale>
        <a:sx n="1" d="1"/>
        <a:sy n="1" d="1"/>
      </p:scale>
      <p:origin x="0" y="0"/>
    </p:cViewPr>
  </p:notesTextViewPr>
  <p:sorterViewPr>
    <p:cViewPr>
      <p:scale>
        <a:sx n="100" d="100"/>
        <a:sy n="100" d="100"/>
      </p:scale>
      <p:origin x="0" y="-4188"/>
    </p:cViewPr>
  </p:sorterViewPr>
  <p:notesViewPr>
    <p:cSldViewPr>
      <p:cViewPr varScale="1">
        <p:scale>
          <a:sx n="85" d="100"/>
          <a:sy n="85" d="100"/>
        </p:scale>
        <p:origin x="18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SG"/>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A89CC3E-5AC8-4D9B-A1F7-3825B4A2463D}" type="datetimeFigureOut">
              <a:rPr lang="en-SG" smtClean="0"/>
              <a:t>26/10/2023</a:t>
            </a:fld>
            <a:endParaRPr lang="en-SG"/>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SG"/>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D239D4B-2F79-406E-9722-729A90B40CFF}" type="slidenum">
              <a:rPr lang="en-SG" smtClean="0"/>
              <a:t>‹#›</a:t>
            </a:fld>
            <a:endParaRPr lang="en-SG"/>
          </a:p>
        </p:txBody>
      </p:sp>
    </p:spTree>
    <p:extLst>
      <p:ext uri="{BB962C8B-B14F-4D97-AF65-F5344CB8AC3E}">
        <p14:creationId xmlns:p14="http://schemas.microsoft.com/office/powerpoint/2010/main" val="24104626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SG"/>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E73ACD-89C0-4B89-86BE-E37BC2FC7704}" type="datetimeFigureOut">
              <a:rPr lang="en-SG" smtClean="0"/>
              <a:t>26/10/2023</a:t>
            </a:fld>
            <a:endParaRPr lang="en-SG"/>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SG"/>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SG"/>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9B58E7-0918-4128-A5E8-986E94F3F6BE}" type="slidenum">
              <a:rPr lang="en-SG" smtClean="0"/>
              <a:t>‹#›</a:t>
            </a:fld>
            <a:endParaRPr lang="en-SG"/>
          </a:p>
        </p:txBody>
      </p:sp>
    </p:spTree>
    <p:extLst>
      <p:ext uri="{BB962C8B-B14F-4D97-AF65-F5344CB8AC3E}">
        <p14:creationId xmlns:p14="http://schemas.microsoft.com/office/powerpoint/2010/main" val="200608616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793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lvl1pPr>
          </a:lstStyle>
          <a:p>
            <a:r>
              <a:rPr lang="en-US" dirty="0"/>
              <a:t>Click to edit Master title style</a:t>
            </a:r>
            <a:endParaRPr lang="en-SG"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SG"/>
          </a:p>
        </p:txBody>
      </p:sp>
      <p:sp>
        <p:nvSpPr>
          <p:cNvPr id="4" name="Date Placeholder 3"/>
          <p:cNvSpPr>
            <a:spLocks noGrp="1"/>
          </p:cNvSpPr>
          <p:nvPr>
            <p:ph type="dt" sz="half" idx="10"/>
          </p:nvPr>
        </p:nvSpPr>
        <p:spPr>
          <a:xfrm>
            <a:off x="609600" y="6442848"/>
            <a:ext cx="2844800" cy="365125"/>
          </a:xfrm>
        </p:spPr>
        <p:txBody>
          <a:bodyPr/>
          <a:lstStyle/>
          <a:p>
            <a:endParaRPr lang="en-SG" dirty="0"/>
          </a:p>
        </p:txBody>
      </p:sp>
      <p:sp>
        <p:nvSpPr>
          <p:cNvPr id="5" name="Footer Placeholder 4"/>
          <p:cNvSpPr>
            <a:spLocks noGrp="1"/>
          </p:cNvSpPr>
          <p:nvPr>
            <p:ph type="ftr" sz="quarter" idx="11"/>
          </p:nvPr>
        </p:nvSpPr>
        <p:spPr/>
        <p:txBody>
          <a:bodyPr/>
          <a:lstStyle/>
          <a:p>
            <a:endParaRPr lang="en-SG"/>
          </a:p>
        </p:txBody>
      </p:sp>
      <p:sp>
        <p:nvSpPr>
          <p:cNvPr id="10" name="Slide Number Placeholder 5"/>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SG" sz="1200" dirty="0"/>
          </a:p>
        </p:txBody>
      </p:sp>
      <p:sp>
        <p:nvSpPr>
          <p:cNvPr id="9" name="Slide Number Placeholder 5"/>
          <p:cNvSpPr>
            <a:spLocks noGrp="1"/>
          </p:cNvSpPr>
          <p:nvPr>
            <p:ph type="sldNum" sz="quarter" idx="4"/>
          </p:nvPr>
        </p:nvSpPr>
        <p:spPr>
          <a:xfrm>
            <a:off x="11784632" y="6525344"/>
            <a:ext cx="288000" cy="216000"/>
          </a:xfrm>
          <a:prstGeom prst="rect">
            <a:avLst/>
          </a:prstGeom>
        </p:spPr>
        <p:txBody>
          <a:bodyPr vert="horz" lIns="0" tIns="0" rIns="0" bIns="0" rtlCol="0" anchor="ctr"/>
          <a:lstStyle>
            <a:lvl1pPr algn="ctr">
              <a:defRPr sz="1200">
                <a:solidFill>
                  <a:schemeClr val="tx1">
                    <a:lumMod val="65000"/>
                    <a:lumOff val="35000"/>
                  </a:schemeClr>
                </a:solidFill>
              </a:defRPr>
            </a:lvl1pPr>
          </a:lstStyle>
          <a:p>
            <a:fld id="{0C70C2A6-B8F8-4030-A942-741542283CE2}" type="slidenum">
              <a:rPr lang="en-GB" smtClean="0"/>
              <a:pPr/>
              <a:t>‹#›</a:t>
            </a:fld>
            <a:endParaRPr lang="en-GB" dirty="0"/>
          </a:p>
        </p:txBody>
      </p:sp>
    </p:spTree>
    <p:extLst>
      <p:ext uri="{BB962C8B-B14F-4D97-AF65-F5344CB8AC3E}">
        <p14:creationId xmlns:p14="http://schemas.microsoft.com/office/powerpoint/2010/main" val="191530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640080"/>
          </a:xfrm>
          <a:solidFill>
            <a:schemeClr val="accent5">
              <a:lumMod val="20000"/>
              <a:lumOff val="80000"/>
            </a:schemeClr>
          </a:solidFill>
        </p:spPr>
        <p:txBody>
          <a:bodyPr>
            <a:normAutofit/>
          </a:bodyPr>
          <a:lstStyle>
            <a:lvl1pPr algn="l">
              <a:defRPr sz="2800" b="1">
                <a:latin typeface="Segoe UI" panose="020B0502040204020203" pitchFamily="34" charset="0"/>
                <a:cs typeface="Segoe UI" panose="020B0502040204020203" pitchFamily="34" charset="0"/>
              </a:defRPr>
            </a:lvl1pPr>
          </a:lstStyle>
          <a:p>
            <a:r>
              <a:rPr lang="en-US" dirty="0"/>
              <a:t>Click to edit Master title style</a:t>
            </a:r>
            <a:endParaRPr lang="en-SG" dirty="0"/>
          </a:p>
        </p:txBody>
      </p:sp>
      <p:sp>
        <p:nvSpPr>
          <p:cNvPr id="3" name="Content Placeholder 2"/>
          <p:cNvSpPr>
            <a:spLocks noGrp="1"/>
          </p:cNvSpPr>
          <p:nvPr>
            <p:ph idx="1"/>
          </p:nvPr>
        </p:nvSpPr>
        <p:spPr>
          <a:xfrm>
            <a:off x="379931" y="908720"/>
            <a:ext cx="11430000" cy="5616624"/>
          </a:xfrm>
        </p:spPr>
        <p:txBody>
          <a:bodyPr/>
          <a:lstStyle>
            <a:lvl1pPr>
              <a:defRPr sz="2400"/>
            </a:lvl1pPr>
            <a:lvl2pPr>
              <a:defRPr sz="2000"/>
            </a:lvl2pPr>
            <a:lvl3pPr>
              <a:defRPr sz="18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5" name="Slide Number Placeholder 5"/>
          <p:cNvSpPr>
            <a:spLocks noGrp="1"/>
          </p:cNvSpPr>
          <p:nvPr>
            <p:ph type="sldNum" sz="quarter" idx="4"/>
          </p:nvPr>
        </p:nvSpPr>
        <p:spPr>
          <a:xfrm>
            <a:off x="11784632" y="6525344"/>
            <a:ext cx="288000" cy="216000"/>
          </a:xfrm>
          <a:prstGeom prst="rect">
            <a:avLst/>
          </a:prstGeom>
        </p:spPr>
        <p:txBody>
          <a:bodyPr vert="horz" lIns="0" tIns="0" rIns="0" bIns="0" rtlCol="0" anchor="ctr"/>
          <a:lstStyle>
            <a:lvl1pPr algn="ctr">
              <a:defRPr sz="1200">
                <a:solidFill>
                  <a:schemeClr val="tx1">
                    <a:lumMod val="65000"/>
                    <a:lumOff val="35000"/>
                  </a:schemeClr>
                </a:solidFill>
              </a:defRPr>
            </a:lvl1pPr>
          </a:lstStyle>
          <a:p>
            <a:fld id="{0C70C2A6-B8F8-4030-A942-741542283CE2}" type="slidenum">
              <a:rPr lang="en-GB" smtClean="0"/>
              <a:pPr/>
              <a:t>‹#›</a:t>
            </a:fld>
            <a:endParaRPr lang="en-GB" dirty="0"/>
          </a:p>
        </p:txBody>
      </p:sp>
    </p:spTree>
    <p:extLst>
      <p:ext uri="{BB962C8B-B14F-4D97-AF65-F5344CB8AC3E}">
        <p14:creationId xmlns:p14="http://schemas.microsoft.com/office/powerpoint/2010/main" val="168248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Responses">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640080"/>
          </a:xfrm>
          <a:solidFill>
            <a:schemeClr val="accent5">
              <a:lumMod val="20000"/>
              <a:lumOff val="80000"/>
            </a:schemeClr>
          </a:solidFill>
        </p:spPr>
        <p:txBody>
          <a:bodyPr>
            <a:normAutofit/>
          </a:bodyPr>
          <a:lstStyle>
            <a:lvl1pPr algn="l">
              <a:defRPr sz="2800" b="1">
                <a:latin typeface="Segoe UI" panose="020B0502040204020203" pitchFamily="34" charset="0"/>
                <a:cs typeface="Segoe UI" panose="020B0502040204020203" pitchFamily="34" charset="0"/>
              </a:defRPr>
            </a:lvl1pPr>
          </a:lstStyle>
          <a:p>
            <a:r>
              <a:rPr lang="en-US" dirty="0"/>
              <a:t>Click to edit Master title style</a:t>
            </a:r>
            <a:endParaRPr lang="en-SG" dirty="0"/>
          </a:p>
        </p:txBody>
      </p:sp>
      <p:sp>
        <p:nvSpPr>
          <p:cNvPr id="4" name="Text Placeholder 2"/>
          <p:cNvSpPr>
            <a:spLocks noGrp="1"/>
          </p:cNvSpPr>
          <p:nvPr>
            <p:ph type="body" sz="quarter" idx="10" hasCustomPrompt="1"/>
          </p:nvPr>
        </p:nvSpPr>
        <p:spPr>
          <a:xfrm>
            <a:off x="381000" y="1363785"/>
            <a:ext cx="11430000" cy="985095"/>
          </a:xfrm>
          <a:noFill/>
        </p:spPr>
        <p:txBody>
          <a:bodyPr anchor="t">
            <a:noAutofit/>
          </a:bodyPr>
          <a:lstStyle>
            <a:lvl1pPr marL="179388" indent="-179388">
              <a:lnSpc>
                <a:spcPct val="105000"/>
              </a:lnSpc>
              <a:spcBef>
                <a:spcPts val="0"/>
              </a:spcBef>
              <a:buClr>
                <a:schemeClr val="accent1">
                  <a:lumMod val="75000"/>
                </a:schemeClr>
              </a:buClr>
              <a:buSzPct val="120000"/>
              <a:buFont typeface="Arial" panose="020B0604020202020204" pitchFamily="34" charset="0"/>
              <a:buChar char="•"/>
              <a:defRPr sz="1800" b="0" baseline="0"/>
            </a:lvl1pPr>
            <a:lvl2pPr marL="444500" indent="-265113">
              <a:lnSpc>
                <a:spcPct val="105000"/>
              </a:lnSpc>
              <a:spcBef>
                <a:spcPts val="0"/>
              </a:spcBef>
              <a:buClr>
                <a:schemeClr val="tx1">
                  <a:lumMod val="65000"/>
                  <a:lumOff val="35000"/>
                </a:schemeClr>
              </a:buClr>
              <a:buSzPct val="80000"/>
              <a:buFont typeface="Wingdings" panose="05000000000000000000" pitchFamily="2" charset="2"/>
              <a:buChar char="q"/>
              <a:defRPr sz="1800" baseline="0"/>
            </a:lvl2pPr>
            <a:lvl3pPr marL="623888" indent="-179388">
              <a:lnSpc>
                <a:spcPct val="105000"/>
              </a:lnSpc>
              <a:spcBef>
                <a:spcPts val="0"/>
              </a:spcBef>
              <a:buClr>
                <a:schemeClr val="accent2">
                  <a:lumMod val="50000"/>
                </a:schemeClr>
              </a:buClr>
              <a:buSzPct val="80000"/>
              <a:buFont typeface="Wingdings" panose="05000000000000000000" pitchFamily="2" charset="2"/>
              <a:buChar char="Ø"/>
              <a:defRPr sz="1600" baseline="0"/>
            </a:lvl3pPr>
            <a:lvl4pPr marL="1371600" indent="0">
              <a:buNone/>
              <a:defRPr/>
            </a:lvl4pPr>
            <a:lvl5pPr marL="1828800" indent="0">
              <a:buNone/>
              <a:defRPr/>
            </a:lvl5pPr>
          </a:lstStyle>
          <a:p>
            <a:pPr lvl="0"/>
            <a:r>
              <a:rPr lang="en-US" dirty="0"/>
              <a:t>&lt;Response&gt; (Resize box where necessary, point form preferred)</a:t>
            </a:r>
          </a:p>
          <a:p>
            <a:pPr lvl="1"/>
            <a:r>
              <a:rPr lang="en-US" dirty="0"/>
              <a:t>Level 2</a:t>
            </a:r>
          </a:p>
          <a:p>
            <a:pPr lvl="2"/>
            <a:r>
              <a:rPr lang="en-US" dirty="0"/>
              <a:t>Level 3</a:t>
            </a:r>
          </a:p>
          <a:p>
            <a:pPr lvl="0"/>
            <a:endParaRPr lang="en-US" dirty="0"/>
          </a:p>
          <a:p>
            <a:pPr lvl="0"/>
            <a:endParaRPr lang="en-US" dirty="0"/>
          </a:p>
        </p:txBody>
      </p:sp>
      <p:sp>
        <p:nvSpPr>
          <p:cNvPr id="10" name="Text Placeholder 2"/>
          <p:cNvSpPr>
            <a:spLocks noGrp="1"/>
          </p:cNvSpPr>
          <p:nvPr>
            <p:ph type="body" sz="quarter" idx="11" hasCustomPrompt="1"/>
          </p:nvPr>
        </p:nvSpPr>
        <p:spPr>
          <a:xfrm>
            <a:off x="381000" y="2642623"/>
            <a:ext cx="11430000" cy="985095"/>
          </a:xfrm>
          <a:noFill/>
        </p:spPr>
        <p:txBody>
          <a:bodyPr anchor="t">
            <a:noAutofit/>
          </a:bodyPr>
          <a:lstStyle>
            <a:lvl1pPr marL="179388" indent="-179388">
              <a:lnSpc>
                <a:spcPct val="105000"/>
              </a:lnSpc>
              <a:spcBef>
                <a:spcPts val="0"/>
              </a:spcBef>
              <a:buClr>
                <a:schemeClr val="accent1">
                  <a:lumMod val="75000"/>
                </a:schemeClr>
              </a:buClr>
              <a:buSzPct val="120000"/>
              <a:buFont typeface="Arial" panose="020B0604020202020204" pitchFamily="34" charset="0"/>
              <a:buChar char="•"/>
              <a:defRPr sz="1800" b="0" baseline="0"/>
            </a:lvl1pPr>
            <a:lvl2pPr marL="444500" indent="-265113">
              <a:lnSpc>
                <a:spcPct val="105000"/>
              </a:lnSpc>
              <a:spcBef>
                <a:spcPts val="0"/>
              </a:spcBef>
              <a:buClr>
                <a:schemeClr val="tx1">
                  <a:lumMod val="65000"/>
                  <a:lumOff val="35000"/>
                </a:schemeClr>
              </a:buClr>
              <a:buSzPct val="80000"/>
              <a:buFont typeface="Wingdings" panose="05000000000000000000" pitchFamily="2" charset="2"/>
              <a:buChar char="q"/>
              <a:defRPr sz="1800" baseline="0"/>
            </a:lvl2pPr>
            <a:lvl3pPr marL="623888" indent="-179388">
              <a:lnSpc>
                <a:spcPct val="105000"/>
              </a:lnSpc>
              <a:spcBef>
                <a:spcPts val="0"/>
              </a:spcBef>
              <a:buClr>
                <a:schemeClr val="accent2">
                  <a:lumMod val="50000"/>
                </a:schemeClr>
              </a:buClr>
              <a:buSzPct val="80000"/>
              <a:buFont typeface="Wingdings" panose="05000000000000000000" pitchFamily="2" charset="2"/>
              <a:buChar char="Ø"/>
              <a:defRPr sz="1600" baseline="0"/>
            </a:lvl3pPr>
            <a:lvl4pPr marL="1371600" indent="0">
              <a:buNone/>
              <a:defRPr/>
            </a:lvl4pPr>
            <a:lvl5pPr marL="1828800" indent="0">
              <a:buNone/>
              <a:defRPr/>
            </a:lvl5pPr>
          </a:lstStyle>
          <a:p>
            <a:pPr lvl="0"/>
            <a:r>
              <a:rPr lang="en-US" dirty="0"/>
              <a:t>&lt;Response&gt; (Resize box where necessary, point form preferred)</a:t>
            </a:r>
          </a:p>
          <a:p>
            <a:pPr lvl="1"/>
            <a:r>
              <a:rPr lang="en-US" dirty="0"/>
              <a:t>Level 2</a:t>
            </a:r>
          </a:p>
          <a:p>
            <a:pPr lvl="2"/>
            <a:r>
              <a:rPr lang="en-US" dirty="0"/>
              <a:t>Level 3</a:t>
            </a:r>
          </a:p>
          <a:p>
            <a:pPr lvl="0"/>
            <a:endParaRPr lang="en-US" dirty="0"/>
          </a:p>
          <a:p>
            <a:pPr lvl="0"/>
            <a:endParaRPr lang="en-US" dirty="0"/>
          </a:p>
        </p:txBody>
      </p:sp>
      <p:sp>
        <p:nvSpPr>
          <p:cNvPr id="11" name="Text Placeholder 2"/>
          <p:cNvSpPr>
            <a:spLocks noGrp="1"/>
          </p:cNvSpPr>
          <p:nvPr>
            <p:ph type="body" sz="quarter" idx="12" hasCustomPrompt="1"/>
          </p:nvPr>
        </p:nvSpPr>
        <p:spPr>
          <a:xfrm>
            <a:off x="381000" y="3921461"/>
            <a:ext cx="11430000" cy="985095"/>
          </a:xfrm>
          <a:noFill/>
        </p:spPr>
        <p:txBody>
          <a:bodyPr anchor="t">
            <a:noAutofit/>
          </a:bodyPr>
          <a:lstStyle>
            <a:lvl1pPr marL="179388" indent="-179388">
              <a:lnSpc>
                <a:spcPct val="105000"/>
              </a:lnSpc>
              <a:spcBef>
                <a:spcPts val="0"/>
              </a:spcBef>
              <a:buClr>
                <a:schemeClr val="accent1">
                  <a:lumMod val="75000"/>
                </a:schemeClr>
              </a:buClr>
              <a:buSzPct val="120000"/>
              <a:buFont typeface="Arial" panose="020B0604020202020204" pitchFamily="34" charset="0"/>
              <a:buChar char="•"/>
              <a:defRPr sz="1800" b="0" baseline="0"/>
            </a:lvl1pPr>
            <a:lvl2pPr marL="444500" indent="-265113">
              <a:lnSpc>
                <a:spcPct val="105000"/>
              </a:lnSpc>
              <a:spcBef>
                <a:spcPts val="0"/>
              </a:spcBef>
              <a:buClr>
                <a:schemeClr val="tx1">
                  <a:lumMod val="65000"/>
                  <a:lumOff val="35000"/>
                </a:schemeClr>
              </a:buClr>
              <a:buSzPct val="80000"/>
              <a:buFont typeface="Wingdings" panose="05000000000000000000" pitchFamily="2" charset="2"/>
              <a:buChar char="q"/>
              <a:defRPr sz="1800" baseline="0"/>
            </a:lvl2pPr>
            <a:lvl3pPr marL="623888" indent="-179388">
              <a:lnSpc>
                <a:spcPct val="105000"/>
              </a:lnSpc>
              <a:spcBef>
                <a:spcPts val="0"/>
              </a:spcBef>
              <a:buClr>
                <a:schemeClr val="accent2">
                  <a:lumMod val="50000"/>
                </a:schemeClr>
              </a:buClr>
              <a:buSzPct val="80000"/>
              <a:buFont typeface="Wingdings" panose="05000000000000000000" pitchFamily="2" charset="2"/>
              <a:buChar char="Ø"/>
              <a:defRPr sz="1600" baseline="0"/>
            </a:lvl3pPr>
            <a:lvl4pPr marL="1371600" indent="0">
              <a:buNone/>
              <a:defRPr/>
            </a:lvl4pPr>
            <a:lvl5pPr marL="1828800" indent="0">
              <a:buNone/>
              <a:defRPr/>
            </a:lvl5pPr>
          </a:lstStyle>
          <a:p>
            <a:pPr lvl="0"/>
            <a:r>
              <a:rPr lang="en-US" dirty="0"/>
              <a:t>&lt;Response&gt; (Resize box where necessary, point form preferred)</a:t>
            </a:r>
          </a:p>
          <a:p>
            <a:pPr lvl="1"/>
            <a:r>
              <a:rPr lang="en-US" dirty="0"/>
              <a:t>Level 2</a:t>
            </a:r>
          </a:p>
          <a:p>
            <a:pPr lvl="2"/>
            <a:r>
              <a:rPr lang="en-US" dirty="0"/>
              <a:t>Level 3</a:t>
            </a:r>
          </a:p>
          <a:p>
            <a:pPr lvl="0"/>
            <a:endParaRPr lang="en-US" dirty="0"/>
          </a:p>
          <a:p>
            <a:pPr lvl="0"/>
            <a:endParaRPr lang="en-US" dirty="0"/>
          </a:p>
        </p:txBody>
      </p:sp>
      <p:sp>
        <p:nvSpPr>
          <p:cNvPr id="12" name="Text Placeholder 2"/>
          <p:cNvSpPr>
            <a:spLocks noGrp="1"/>
          </p:cNvSpPr>
          <p:nvPr>
            <p:ph type="body" sz="quarter" idx="13" hasCustomPrompt="1"/>
          </p:nvPr>
        </p:nvSpPr>
        <p:spPr>
          <a:xfrm>
            <a:off x="381000" y="5200298"/>
            <a:ext cx="11430000" cy="985095"/>
          </a:xfrm>
          <a:noFill/>
        </p:spPr>
        <p:txBody>
          <a:bodyPr anchor="t">
            <a:noAutofit/>
          </a:bodyPr>
          <a:lstStyle>
            <a:lvl1pPr marL="179388" indent="-179388">
              <a:lnSpc>
                <a:spcPct val="105000"/>
              </a:lnSpc>
              <a:spcBef>
                <a:spcPts val="0"/>
              </a:spcBef>
              <a:buClr>
                <a:schemeClr val="accent1">
                  <a:lumMod val="75000"/>
                </a:schemeClr>
              </a:buClr>
              <a:buSzPct val="120000"/>
              <a:buFont typeface="Arial" panose="020B0604020202020204" pitchFamily="34" charset="0"/>
              <a:buChar char="•"/>
              <a:defRPr sz="1800" b="0" baseline="0"/>
            </a:lvl1pPr>
            <a:lvl2pPr marL="444500" indent="-265113">
              <a:lnSpc>
                <a:spcPct val="105000"/>
              </a:lnSpc>
              <a:spcBef>
                <a:spcPts val="0"/>
              </a:spcBef>
              <a:buClr>
                <a:schemeClr val="tx1">
                  <a:lumMod val="65000"/>
                  <a:lumOff val="35000"/>
                </a:schemeClr>
              </a:buClr>
              <a:buSzPct val="80000"/>
              <a:buFont typeface="Wingdings" panose="05000000000000000000" pitchFamily="2" charset="2"/>
              <a:buChar char="q"/>
              <a:defRPr sz="1800" baseline="0"/>
            </a:lvl2pPr>
            <a:lvl3pPr marL="623888" indent="-179388">
              <a:lnSpc>
                <a:spcPct val="105000"/>
              </a:lnSpc>
              <a:spcBef>
                <a:spcPts val="0"/>
              </a:spcBef>
              <a:buClr>
                <a:schemeClr val="accent2">
                  <a:lumMod val="50000"/>
                </a:schemeClr>
              </a:buClr>
              <a:buSzPct val="80000"/>
              <a:buFont typeface="Wingdings" panose="05000000000000000000" pitchFamily="2" charset="2"/>
              <a:buChar char="Ø"/>
              <a:defRPr sz="1600" baseline="0"/>
            </a:lvl3pPr>
            <a:lvl4pPr marL="1371600" indent="0">
              <a:buNone/>
              <a:defRPr/>
            </a:lvl4pPr>
            <a:lvl5pPr marL="1828800" indent="0">
              <a:buNone/>
              <a:defRPr/>
            </a:lvl5pPr>
          </a:lstStyle>
          <a:p>
            <a:pPr lvl="0"/>
            <a:r>
              <a:rPr lang="en-US" dirty="0"/>
              <a:t>&lt;Response&gt; (Resize box where necessary, point form preferred)</a:t>
            </a:r>
          </a:p>
          <a:p>
            <a:pPr lvl="1"/>
            <a:r>
              <a:rPr lang="en-US" dirty="0"/>
              <a:t>Level 2</a:t>
            </a:r>
          </a:p>
          <a:p>
            <a:pPr lvl="2"/>
            <a:r>
              <a:rPr lang="en-US" dirty="0"/>
              <a:t>Level 3</a:t>
            </a:r>
          </a:p>
          <a:p>
            <a:pPr lvl="0"/>
            <a:endParaRPr lang="en-US" dirty="0"/>
          </a:p>
          <a:p>
            <a:pPr lvl="0"/>
            <a:endParaRPr lang="en-US" dirty="0"/>
          </a:p>
        </p:txBody>
      </p:sp>
      <p:sp>
        <p:nvSpPr>
          <p:cNvPr id="14" name="Slide Number Placeholder 5"/>
          <p:cNvSpPr>
            <a:spLocks noGrp="1"/>
          </p:cNvSpPr>
          <p:nvPr>
            <p:ph type="sldNum" sz="quarter" idx="4"/>
          </p:nvPr>
        </p:nvSpPr>
        <p:spPr>
          <a:xfrm>
            <a:off x="11784632" y="6525344"/>
            <a:ext cx="288000" cy="216000"/>
          </a:xfrm>
          <a:prstGeom prst="rect">
            <a:avLst/>
          </a:prstGeom>
        </p:spPr>
        <p:txBody>
          <a:bodyPr vert="horz" lIns="0" tIns="0" rIns="0" bIns="0" rtlCol="0" anchor="ctr"/>
          <a:lstStyle>
            <a:lvl1pPr algn="ctr">
              <a:defRPr sz="1200">
                <a:solidFill>
                  <a:schemeClr val="tx1">
                    <a:lumMod val="65000"/>
                    <a:lumOff val="35000"/>
                  </a:schemeClr>
                </a:solidFill>
              </a:defRPr>
            </a:lvl1pPr>
          </a:lstStyle>
          <a:p>
            <a:fld id="{0C70C2A6-B8F8-4030-A942-741542283CE2}" type="slidenum">
              <a:rPr lang="en-GB" smtClean="0"/>
              <a:pPr/>
              <a:t>‹#›</a:t>
            </a:fld>
            <a:endParaRPr lang="en-GB" dirty="0"/>
          </a:p>
        </p:txBody>
      </p:sp>
    </p:spTree>
    <p:extLst>
      <p:ext uri="{BB962C8B-B14F-4D97-AF65-F5344CB8AC3E}">
        <p14:creationId xmlns:p14="http://schemas.microsoft.com/office/powerpoint/2010/main" val="167506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11640616" y="6453336"/>
            <a:ext cx="360000" cy="288000"/>
          </a:xfrm>
          <a:prstGeom prst="rect">
            <a:avLst/>
          </a:prstGeom>
        </p:spPr>
        <p:txBody>
          <a:bodyPr vert="horz" lIns="0" tIns="0" rIns="0" bIns="0" rtlCol="0" anchor="ctr"/>
          <a:lstStyle>
            <a:lvl1pPr algn="ctr">
              <a:defRPr sz="1400">
                <a:solidFill>
                  <a:schemeClr val="tx1">
                    <a:tint val="75000"/>
                  </a:schemeClr>
                </a:solidFill>
              </a:defRPr>
            </a:lvl1pPr>
          </a:lstStyle>
          <a:p>
            <a:fld id="{0C70C2A6-B8F8-4030-A942-741542283CE2}" type="slidenum">
              <a:rPr lang="en-GB" smtClean="0"/>
              <a:pPr/>
              <a:t>‹#›</a:t>
            </a:fld>
            <a:endParaRPr lang="en-GB" dirty="0"/>
          </a:p>
        </p:txBody>
      </p:sp>
    </p:spTree>
    <p:extLst>
      <p:ext uri="{BB962C8B-B14F-4D97-AF65-F5344CB8AC3E}">
        <p14:creationId xmlns:p14="http://schemas.microsoft.com/office/powerpoint/2010/main" val="355164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SG"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EE8B6DE-52D9-4821-9AAA-0DE80595E15A}" type="slidenum">
              <a:rPr lang="en-SG" smtClean="0"/>
              <a:t>‹#›</a:t>
            </a:fld>
            <a:endParaRPr lang="en-SG"/>
          </a:p>
        </p:txBody>
      </p:sp>
    </p:spTree>
    <p:extLst>
      <p:ext uri="{BB962C8B-B14F-4D97-AF65-F5344CB8AC3E}">
        <p14:creationId xmlns:p14="http://schemas.microsoft.com/office/powerpoint/2010/main" val="255725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SG"/>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endParaRPr lang="en-SG" dirty="0"/>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EE8B6DE-52D9-4821-9AAA-0DE80595E15A}" type="slidenum">
              <a:rPr lang="en-SG" smtClean="0"/>
              <a:t>‹#›</a:t>
            </a:fld>
            <a:endParaRPr lang="en-SG"/>
          </a:p>
        </p:txBody>
      </p:sp>
    </p:spTree>
    <p:extLst>
      <p:ext uri="{BB962C8B-B14F-4D97-AF65-F5344CB8AC3E}">
        <p14:creationId xmlns:p14="http://schemas.microsoft.com/office/powerpoint/2010/main" val="902572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endParaRPr lang="en-SG"/>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EE8B6DE-52D9-4821-9AAA-0DE80595E15A}" type="slidenum">
              <a:rPr lang="en-SG" smtClean="0"/>
              <a:t>‹#›</a:t>
            </a:fld>
            <a:endParaRPr lang="en-SG"/>
          </a:p>
        </p:txBody>
      </p:sp>
    </p:spTree>
    <p:extLst>
      <p:ext uri="{BB962C8B-B14F-4D97-AF65-F5344CB8AC3E}">
        <p14:creationId xmlns:p14="http://schemas.microsoft.com/office/powerpoint/2010/main" val="315672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SG"/>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EE8B6DE-52D9-4821-9AAA-0DE80595E15A}" type="slidenum">
              <a:rPr lang="en-SG" smtClean="0"/>
              <a:t>‹#›</a:t>
            </a:fld>
            <a:endParaRPr lang="en-SG"/>
          </a:p>
        </p:txBody>
      </p:sp>
    </p:spTree>
    <p:extLst>
      <p:ext uri="{BB962C8B-B14F-4D97-AF65-F5344CB8AC3E}">
        <p14:creationId xmlns:p14="http://schemas.microsoft.com/office/powerpoint/2010/main" val="38486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SG"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SG"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dirty="0"/>
          </a:p>
        </p:txBody>
      </p:sp>
      <p:sp>
        <p:nvSpPr>
          <p:cNvPr id="12" name="Footer Placeholder 2"/>
          <p:cNvSpPr txBox="1">
            <a:spLocks/>
          </p:cNvSpPr>
          <p:nvPr userDrawn="1"/>
        </p:nvSpPr>
        <p:spPr>
          <a:xfrm>
            <a:off x="4079776" y="6592267"/>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SG" sz="1000" dirty="0">
              <a:solidFill>
                <a:prstClr val="black">
                  <a:tint val="75000"/>
                </a:prstClr>
              </a:solidFill>
              <a:latin typeface="Arial" panose="020B0604020202020204" pitchFamily="34" charset="0"/>
              <a:cs typeface="Arial" panose="020B0604020202020204" pitchFamily="34" charset="0"/>
            </a:endParaRPr>
          </a:p>
        </p:txBody>
      </p:sp>
      <p:sp>
        <p:nvSpPr>
          <p:cNvPr id="10" name="Footer Placeholder 2"/>
          <p:cNvSpPr txBox="1">
            <a:spLocks/>
          </p:cNvSpPr>
          <p:nvPr userDrawn="1"/>
        </p:nvSpPr>
        <p:spPr>
          <a:xfrm>
            <a:off x="17480" y="6525344"/>
            <a:ext cx="4051952" cy="332656"/>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SG" sz="1000" dirty="0"/>
              <a:t>CSA CyberCall Submission Template v13.0</a:t>
            </a:r>
          </a:p>
        </p:txBody>
      </p:sp>
      <p:sp>
        <p:nvSpPr>
          <p:cNvPr id="11" name="Footer Placeholder 2"/>
          <p:cNvSpPr txBox="1">
            <a:spLocks/>
          </p:cNvSpPr>
          <p:nvPr userDrawn="1"/>
        </p:nvSpPr>
        <p:spPr>
          <a:xfrm>
            <a:off x="4069432" y="39539"/>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en-SG" sz="1000" dirty="0">
              <a:solidFill>
                <a:prstClr val="black">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11784632" y="6525344"/>
            <a:ext cx="288000" cy="216000"/>
          </a:xfrm>
          <a:prstGeom prst="rect">
            <a:avLst/>
          </a:prstGeom>
        </p:spPr>
        <p:txBody>
          <a:bodyPr vert="horz" lIns="0" tIns="0" rIns="0" bIns="0" rtlCol="0" anchor="ctr"/>
          <a:lstStyle>
            <a:lvl1pPr algn="ctr">
              <a:defRPr sz="1200">
                <a:solidFill>
                  <a:schemeClr val="tx1">
                    <a:lumMod val="65000"/>
                    <a:lumOff val="35000"/>
                  </a:schemeClr>
                </a:solidFill>
              </a:defRPr>
            </a:lvl1pPr>
          </a:lstStyle>
          <a:p>
            <a:fld id="{0C70C2A6-B8F8-4030-A942-741542283CE2}" type="slidenum">
              <a:rPr lang="en-GB" smtClean="0"/>
              <a:pPr/>
              <a:t>‹#›</a:t>
            </a:fld>
            <a:endParaRPr lang="en-GB" dirty="0"/>
          </a:p>
        </p:txBody>
      </p:sp>
    </p:spTree>
    <p:extLst>
      <p:ext uri="{BB962C8B-B14F-4D97-AF65-F5344CB8AC3E}">
        <p14:creationId xmlns:p14="http://schemas.microsoft.com/office/powerpoint/2010/main" val="323524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2" r:id="rId5"/>
    <p:sldLayoutId id="2147483653" r:id="rId6"/>
    <p:sldLayoutId id="2147483654" r:id="rId7"/>
    <p:sldLayoutId id="2147483655" r:id="rId8"/>
  </p:sldLayoutIdLst>
  <p:hf hdr="0" ftr="0" dt="0"/>
  <p:txStyles>
    <p:titleStyle>
      <a:lvl1pPr algn="ctr"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sa.gov.sg/our-programmes/innovation-schemes/csa-cybersecurity-co-innovation-and-development-fun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76672"/>
            <a:ext cx="10363200" cy="2016224"/>
          </a:xfrm>
        </p:spPr>
        <p:txBody>
          <a:bodyPr>
            <a:normAutofit/>
          </a:bodyPr>
          <a:lstStyle/>
          <a:p>
            <a:pPr>
              <a:spcBef>
                <a:spcPts val="600"/>
              </a:spcBef>
              <a:spcAft>
                <a:spcPts val="1200"/>
              </a:spcAft>
            </a:pPr>
            <a:r>
              <a:rPr lang="en-US" altLang="en-US" sz="3200" b="1" dirty="0">
                <a:latin typeface="Helvetica" panose="020B0604020202020204" pitchFamily="34" charset="0"/>
                <a:cs typeface="Helvetica" panose="020B0604020202020204" pitchFamily="34" charset="0"/>
              </a:rPr>
              <a:t>CSA</a:t>
            </a:r>
            <a:br>
              <a:rPr lang="en-US" altLang="en-US" sz="3200" b="1" dirty="0">
                <a:latin typeface="Helvetica" panose="020B0604020202020204" pitchFamily="34" charset="0"/>
                <a:cs typeface="Helvetica" panose="020B0604020202020204" pitchFamily="34" charset="0"/>
              </a:rPr>
            </a:br>
            <a:r>
              <a:rPr lang="en-US" altLang="en-US" sz="3200" dirty="0">
                <a:latin typeface="Helvetica" panose="020B0604020202020204" pitchFamily="34" charset="0"/>
                <a:cs typeface="Helvetica" panose="020B0604020202020204" pitchFamily="34" charset="0"/>
              </a:rPr>
              <a:t>Cybersecurity Industry Call for Innovation </a:t>
            </a:r>
            <a:br>
              <a:rPr lang="en-US" altLang="en-US" sz="3200" dirty="0">
                <a:latin typeface="Helvetica" panose="020B0604020202020204" pitchFamily="34" charset="0"/>
                <a:cs typeface="Helvetica" panose="020B0604020202020204" pitchFamily="34" charset="0"/>
              </a:rPr>
            </a:br>
            <a:r>
              <a:rPr lang="en-US" altLang="en-US" sz="3200" dirty="0">
                <a:latin typeface="Helvetica" panose="020B0604020202020204" pitchFamily="34" charset="0"/>
                <a:cs typeface="Helvetica" panose="020B0604020202020204" pitchFamily="34" charset="0"/>
              </a:rPr>
              <a:t>(CyberCall) </a:t>
            </a:r>
            <a:endParaRPr lang="en-SG" sz="4400" dirty="0">
              <a:solidFill>
                <a:schemeClr val="tx1">
                  <a:tint val="75000"/>
                </a:schemeClr>
              </a:solidFill>
              <a:latin typeface="+mn-lt"/>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747901941"/>
              </p:ext>
            </p:extLst>
          </p:nvPr>
        </p:nvGraphicFramePr>
        <p:xfrm>
          <a:off x="768896" y="4653136"/>
          <a:ext cx="10654208" cy="720000"/>
        </p:xfrm>
        <a:graphic>
          <a:graphicData uri="http://schemas.openxmlformats.org/drawingml/2006/table">
            <a:tbl>
              <a:tblPr firstRow="1" bandRow="1">
                <a:tableStyleId>{2D5ABB26-0587-4C30-8999-92F81FD0307C}</a:tableStyleId>
              </a:tblPr>
              <a:tblGrid>
                <a:gridCol w="2783674">
                  <a:extLst>
                    <a:ext uri="{9D8B030D-6E8A-4147-A177-3AD203B41FA5}">
                      <a16:colId xmlns:a16="http://schemas.microsoft.com/office/drawing/2014/main" val="702048292"/>
                    </a:ext>
                  </a:extLst>
                </a:gridCol>
                <a:gridCol w="7870534">
                  <a:extLst>
                    <a:ext uri="{9D8B030D-6E8A-4147-A177-3AD203B41FA5}">
                      <a16:colId xmlns:a16="http://schemas.microsoft.com/office/drawing/2014/main" val="2146156105"/>
                    </a:ext>
                  </a:extLst>
                </a:gridCol>
              </a:tblGrid>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AU" altLang="en-US" sz="2000" b="1" dirty="0">
                          <a:latin typeface="Arial" panose="020B0604020202020204" pitchFamily="34" charset="0"/>
                          <a:cs typeface="Arial" panose="020B0604020202020204" pitchFamily="34" charset="0"/>
                        </a:rPr>
                        <a:t>Full Company Name:</a:t>
                      </a:r>
                    </a:p>
                  </a:txBody>
                  <a:tcPr anchor="ctr">
                    <a:noFill/>
                  </a:tcPr>
                </a:tc>
                <a:tc>
                  <a:txBody>
                    <a:bodyPr/>
                    <a:lstStyle/>
                    <a:p>
                      <a:endParaRPr lang="en-SG" sz="2000" b="1" dirty="0">
                        <a:latin typeface="Arial" panose="020B0604020202020204" pitchFamily="34" charset="0"/>
                        <a:cs typeface="Arial" panose="020B0604020202020204" pitchFamily="34" charset="0"/>
                      </a:endParaRPr>
                    </a:p>
                  </a:txBody>
                  <a:tcPr anchor="ctr">
                    <a:solidFill>
                      <a:srgbClr val="EAEAEA"/>
                    </a:solidFill>
                  </a:tcPr>
                </a:tc>
                <a:extLst>
                  <a:ext uri="{0D108BD9-81ED-4DB2-BD59-A6C34878D82A}">
                    <a16:rowId xmlns:a16="http://schemas.microsoft.com/office/drawing/2014/main" val="36074473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67458499"/>
              </p:ext>
            </p:extLst>
          </p:nvPr>
        </p:nvGraphicFramePr>
        <p:xfrm>
          <a:off x="768896" y="3717032"/>
          <a:ext cx="10654208" cy="720000"/>
        </p:xfrm>
        <a:graphic>
          <a:graphicData uri="http://schemas.openxmlformats.org/drawingml/2006/table">
            <a:tbl>
              <a:tblPr firstRow="1" bandRow="1">
                <a:tableStyleId>{2D5ABB26-0587-4C30-8999-92F81FD0307C}</a:tableStyleId>
              </a:tblPr>
              <a:tblGrid>
                <a:gridCol w="2783674">
                  <a:extLst>
                    <a:ext uri="{9D8B030D-6E8A-4147-A177-3AD203B41FA5}">
                      <a16:colId xmlns:a16="http://schemas.microsoft.com/office/drawing/2014/main" val="702048292"/>
                    </a:ext>
                  </a:extLst>
                </a:gridCol>
                <a:gridCol w="7870534">
                  <a:extLst>
                    <a:ext uri="{9D8B030D-6E8A-4147-A177-3AD203B41FA5}">
                      <a16:colId xmlns:a16="http://schemas.microsoft.com/office/drawing/2014/main" val="2146156105"/>
                    </a:ext>
                  </a:extLst>
                </a:gridCol>
              </a:tblGrid>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AU" altLang="en-US" sz="2000" b="1" dirty="0">
                          <a:latin typeface="Arial" panose="020B0604020202020204" pitchFamily="34" charset="0"/>
                          <a:cs typeface="Arial" panose="020B0604020202020204" pitchFamily="34" charset="0"/>
                        </a:rPr>
                        <a:t>Project Title: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SG" sz="2000" b="1"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2807214648"/>
                  </a:ext>
                </a:extLst>
              </a:tr>
            </a:tbl>
          </a:graphicData>
        </a:graphic>
      </p:graphicFrame>
      <p:sp>
        <p:nvSpPr>
          <p:cNvPr id="5" name="Title 1"/>
          <p:cNvSpPr txBox="1">
            <a:spLocks/>
          </p:cNvSpPr>
          <p:nvPr/>
        </p:nvSpPr>
        <p:spPr>
          <a:xfrm>
            <a:off x="947328" y="2311775"/>
            <a:ext cx="10363200" cy="9361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chemeClr val="tx1"/>
                </a:solidFill>
                <a:latin typeface="+mj-lt"/>
                <a:ea typeface="+mj-ea"/>
                <a:cs typeface="+mj-cs"/>
              </a:defRPr>
            </a:lvl1pPr>
          </a:lstStyle>
          <a:p>
            <a:pPr>
              <a:spcBef>
                <a:spcPts val="600"/>
              </a:spcBef>
              <a:spcAft>
                <a:spcPts val="1200"/>
              </a:spcAft>
            </a:pPr>
            <a:r>
              <a:rPr lang="en-US" altLang="en-US" sz="4000" dirty="0">
                <a:latin typeface="Helvetica" panose="020B0604020202020204" pitchFamily="34" charset="0"/>
                <a:cs typeface="Helvetica" panose="020B0604020202020204" pitchFamily="34" charset="0"/>
              </a:rPr>
              <a:t>Submission Template</a:t>
            </a:r>
            <a:endParaRPr lang="en-SG" sz="4400" dirty="0">
              <a:solidFill>
                <a:schemeClr val="tx1">
                  <a:tint val="75000"/>
                </a:schemeClr>
              </a:solidFill>
              <a:latin typeface="+mn-lt"/>
              <a:ea typeface="+mn-ea"/>
              <a:cs typeface="+mn-cs"/>
            </a:endParaRPr>
          </a:p>
        </p:txBody>
      </p:sp>
      <p:graphicFrame>
        <p:nvGraphicFramePr>
          <p:cNvPr id="8" name="Table 7">
            <a:extLst>
              <a:ext uri="{FF2B5EF4-FFF2-40B4-BE49-F238E27FC236}">
                <a16:creationId xmlns:a16="http://schemas.microsoft.com/office/drawing/2014/main" id="{3EDBDF4C-D2E4-4492-8177-4745AC87D2E3}"/>
              </a:ext>
            </a:extLst>
          </p:cNvPr>
          <p:cNvGraphicFramePr>
            <a:graphicFrameLocks noGrp="1"/>
          </p:cNvGraphicFramePr>
          <p:nvPr>
            <p:extLst>
              <p:ext uri="{D42A27DB-BD31-4B8C-83A1-F6EECF244321}">
                <p14:modId xmlns:p14="http://schemas.microsoft.com/office/powerpoint/2010/main" val="4000682998"/>
              </p:ext>
            </p:extLst>
          </p:nvPr>
        </p:nvGraphicFramePr>
        <p:xfrm>
          <a:off x="756590" y="5589240"/>
          <a:ext cx="10654208" cy="720000"/>
        </p:xfrm>
        <a:graphic>
          <a:graphicData uri="http://schemas.openxmlformats.org/drawingml/2006/table">
            <a:tbl>
              <a:tblPr firstRow="1" bandRow="1">
                <a:tableStyleId>{2D5ABB26-0587-4C30-8999-92F81FD0307C}</a:tableStyleId>
              </a:tblPr>
              <a:tblGrid>
                <a:gridCol w="2783674">
                  <a:extLst>
                    <a:ext uri="{9D8B030D-6E8A-4147-A177-3AD203B41FA5}">
                      <a16:colId xmlns:a16="http://schemas.microsoft.com/office/drawing/2014/main" val="702048292"/>
                    </a:ext>
                  </a:extLst>
                </a:gridCol>
                <a:gridCol w="7870534">
                  <a:extLst>
                    <a:ext uri="{9D8B030D-6E8A-4147-A177-3AD203B41FA5}">
                      <a16:colId xmlns:a16="http://schemas.microsoft.com/office/drawing/2014/main" val="2146156105"/>
                    </a:ext>
                  </a:extLst>
                </a:gridCol>
              </a:tblGrid>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AU" altLang="en-US" sz="2000" b="1" dirty="0">
                          <a:latin typeface="Arial" panose="020B0604020202020204" pitchFamily="34" charset="0"/>
                          <a:cs typeface="Arial" panose="020B0604020202020204" pitchFamily="34" charset="0"/>
                        </a:rPr>
                        <a:t>Project End User:</a:t>
                      </a:r>
                    </a:p>
                  </a:txBody>
                  <a:tcPr anchor="ctr">
                    <a:noFill/>
                  </a:tcPr>
                </a:tc>
                <a:tc>
                  <a:txBody>
                    <a:bodyPr/>
                    <a:lstStyle/>
                    <a:p>
                      <a:endParaRPr lang="en-SG" sz="2000" b="1" dirty="0">
                        <a:latin typeface="Arial" panose="020B0604020202020204" pitchFamily="34" charset="0"/>
                        <a:cs typeface="Arial" panose="020B0604020202020204" pitchFamily="34" charset="0"/>
                      </a:endParaRPr>
                    </a:p>
                  </a:txBody>
                  <a:tcPr anchor="ctr">
                    <a:solidFill>
                      <a:srgbClr val="EAEAEA"/>
                    </a:solidFill>
                  </a:tcPr>
                </a:tc>
                <a:extLst>
                  <a:ext uri="{0D108BD9-81ED-4DB2-BD59-A6C34878D82A}">
                    <a16:rowId xmlns:a16="http://schemas.microsoft.com/office/drawing/2014/main" val="3607447300"/>
                  </a:ext>
                </a:extLst>
              </a:tr>
            </a:tbl>
          </a:graphicData>
        </a:graphic>
      </p:graphicFrame>
    </p:spTree>
    <p:extLst>
      <p:ext uri="{BB962C8B-B14F-4D97-AF65-F5344CB8AC3E}">
        <p14:creationId xmlns:p14="http://schemas.microsoft.com/office/powerpoint/2010/main" val="3367968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5. Project Business Plan</a:t>
            </a:r>
          </a:p>
        </p:txBody>
      </p:sp>
      <p:sp>
        <p:nvSpPr>
          <p:cNvPr id="3" name="Text Placeholder 2"/>
          <p:cNvSpPr>
            <a:spLocks noGrp="1"/>
          </p:cNvSpPr>
          <p:nvPr>
            <p:ph type="body" sz="quarter" idx="10"/>
          </p:nvPr>
        </p:nvSpPr>
        <p:spPr>
          <a:xfrm>
            <a:off x="381000" y="1124856"/>
            <a:ext cx="11430000" cy="1008000"/>
          </a:xfrm>
        </p:spPr>
        <p:txBody>
          <a:bodyPr/>
          <a:lstStyle/>
          <a:p>
            <a:endParaRPr lang="en-GB" sz="1600" dirty="0"/>
          </a:p>
        </p:txBody>
      </p:sp>
      <p:sp>
        <p:nvSpPr>
          <p:cNvPr id="12" name="Text Placeholder 11"/>
          <p:cNvSpPr>
            <a:spLocks noGrp="1"/>
          </p:cNvSpPr>
          <p:nvPr>
            <p:ph type="body" sz="quarter" idx="12"/>
          </p:nvPr>
        </p:nvSpPr>
        <p:spPr>
          <a:xfrm>
            <a:off x="381000" y="5397892"/>
            <a:ext cx="11430000" cy="1008000"/>
          </a:xfrm>
        </p:spPr>
        <p:txBody>
          <a:bodyPr/>
          <a:lstStyle/>
          <a:p>
            <a:r>
              <a:rPr lang="en-US" dirty="0"/>
              <a:t>Estimated International addressable market: S$</a:t>
            </a:r>
          </a:p>
          <a:p>
            <a:r>
              <a:rPr lang="en-US" dirty="0"/>
              <a:t>Estimated international serviceable market: S$</a:t>
            </a:r>
          </a:p>
          <a:p>
            <a:r>
              <a:rPr lang="en-US" dirty="0"/>
              <a:t>Source:</a:t>
            </a:r>
            <a:endParaRPr lang="en-GB" dirty="0"/>
          </a:p>
        </p:txBody>
      </p:sp>
      <p:sp>
        <p:nvSpPr>
          <p:cNvPr id="5" name="Content Placeholder 2"/>
          <p:cNvSpPr txBox="1">
            <a:spLocks/>
          </p:cNvSpPr>
          <p:nvPr/>
        </p:nvSpPr>
        <p:spPr>
          <a:xfrm>
            <a:off x="379931" y="692696"/>
            <a:ext cx="11430000" cy="360000"/>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a) Which industry sector(s) and geographical region(s) will the solution target</a:t>
            </a:r>
            <a:endParaRPr lang="en-SG" sz="1800" dirty="0"/>
          </a:p>
        </p:txBody>
      </p:sp>
      <p:sp>
        <p:nvSpPr>
          <p:cNvPr id="6" name="Content Placeholder 2"/>
          <p:cNvSpPr txBox="1">
            <a:spLocks/>
          </p:cNvSpPr>
          <p:nvPr/>
        </p:nvSpPr>
        <p:spPr>
          <a:xfrm>
            <a:off x="375015" y="2348880"/>
            <a:ext cx="11430000" cy="465945"/>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361950">
              <a:buFont typeface="+mj-lt"/>
              <a:buAutoNum type="alphaLcParenR" startAt="2"/>
            </a:pPr>
            <a:r>
              <a:rPr lang="en-US" sz="1800" dirty="0"/>
              <a:t>What is the budgetary pricing of the solution after the project has been completed successfully?</a:t>
            </a:r>
          </a:p>
          <a:p>
            <a:pPr marL="0" indent="0">
              <a:spcBef>
                <a:spcPts val="0"/>
              </a:spcBef>
              <a:buNone/>
            </a:pPr>
            <a:r>
              <a:rPr lang="en-US" sz="1200" b="0" dirty="0"/>
              <a:t>          (Include system cost, annual maintenance and/or support pricing. Price for new customer, and discount for current end user)</a:t>
            </a:r>
            <a:endParaRPr lang="en-SG" sz="1800" dirty="0"/>
          </a:p>
        </p:txBody>
      </p:sp>
      <p:sp>
        <p:nvSpPr>
          <p:cNvPr id="8" name="Content Placeholder 2"/>
          <p:cNvSpPr txBox="1">
            <a:spLocks/>
          </p:cNvSpPr>
          <p:nvPr/>
        </p:nvSpPr>
        <p:spPr>
          <a:xfrm>
            <a:off x="375015" y="4785543"/>
            <a:ext cx="11430000" cy="515665"/>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361950">
              <a:buFont typeface="+mj-lt"/>
              <a:buAutoNum type="alphaLcParenR" startAt="3"/>
            </a:pPr>
            <a:r>
              <a:rPr lang="en-US" sz="1800" dirty="0"/>
              <a:t>What is the estimated international addressable and serviceable market size for the solution?</a:t>
            </a:r>
          </a:p>
          <a:p>
            <a:pPr marL="0" lvl="1" indent="0">
              <a:spcBef>
                <a:spcPts val="0"/>
              </a:spcBef>
              <a:buSzPct val="120000"/>
              <a:buNone/>
            </a:pPr>
            <a:r>
              <a:rPr lang="en-US" sz="1200" dirty="0"/>
              <a:t>          (Provide numerical </a:t>
            </a:r>
            <a:r>
              <a:rPr lang="en-US" sz="1200" b="1" dirty="0"/>
              <a:t>estimates</a:t>
            </a:r>
            <a:r>
              <a:rPr lang="en-US" sz="1200" dirty="0"/>
              <a:t> (e.g. market size).  State any </a:t>
            </a:r>
            <a:r>
              <a:rPr lang="en-US" sz="1200" b="1" dirty="0"/>
              <a:t>assumptions. </a:t>
            </a:r>
            <a:r>
              <a:rPr lang="en-US" sz="1200" dirty="0"/>
              <a:t>List information sources used (e.g. Forbes, IMDA))</a:t>
            </a:r>
          </a:p>
        </p:txBody>
      </p:sp>
      <p:sp>
        <p:nvSpPr>
          <p:cNvPr id="14" name="Slide Number Placeholder 13"/>
          <p:cNvSpPr>
            <a:spLocks noGrp="1"/>
          </p:cNvSpPr>
          <p:nvPr>
            <p:ph type="sldNum" sz="quarter" idx="4"/>
          </p:nvPr>
        </p:nvSpPr>
        <p:spPr>
          <a:xfrm>
            <a:off x="11784632" y="6547672"/>
            <a:ext cx="360000" cy="288000"/>
          </a:xfrm>
        </p:spPr>
        <p:txBody>
          <a:bodyPr/>
          <a:lstStyle/>
          <a:p>
            <a:fld id="{0C70C2A6-B8F8-4030-A942-741542283CE2}" type="slidenum">
              <a:rPr lang="en-GB" smtClean="0"/>
              <a:pPr/>
              <a:t>10</a:t>
            </a:fld>
            <a:endParaRPr lang="en-GB" dirty="0"/>
          </a:p>
        </p:txBody>
      </p:sp>
      <p:graphicFrame>
        <p:nvGraphicFramePr>
          <p:cNvPr id="15" name="Table 14">
            <a:extLst>
              <a:ext uri="{FF2B5EF4-FFF2-40B4-BE49-F238E27FC236}">
                <a16:creationId xmlns:a16="http://schemas.microsoft.com/office/drawing/2014/main" id="{2DDDEE63-B2BB-453D-9D72-4A7E7DFD7BD3}"/>
              </a:ext>
            </a:extLst>
          </p:cNvPr>
          <p:cNvGraphicFramePr>
            <a:graphicFrameLocks noGrp="1"/>
          </p:cNvGraphicFramePr>
          <p:nvPr>
            <p:extLst>
              <p:ext uri="{D42A27DB-BD31-4B8C-83A1-F6EECF244321}">
                <p14:modId xmlns:p14="http://schemas.microsoft.com/office/powerpoint/2010/main" val="3031096835"/>
              </p:ext>
            </p:extLst>
          </p:nvPr>
        </p:nvGraphicFramePr>
        <p:xfrm>
          <a:off x="380560" y="2891583"/>
          <a:ext cx="11404071" cy="1545529"/>
        </p:xfrm>
        <a:graphic>
          <a:graphicData uri="http://schemas.openxmlformats.org/drawingml/2006/table">
            <a:tbl>
              <a:tblPr firstRow="1" firstCol="1" bandRow="1"/>
              <a:tblGrid>
                <a:gridCol w="465338">
                  <a:extLst>
                    <a:ext uri="{9D8B030D-6E8A-4147-A177-3AD203B41FA5}">
                      <a16:colId xmlns:a16="http://schemas.microsoft.com/office/drawing/2014/main" val="2295062765"/>
                    </a:ext>
                  </a:extLst>
                </a:gridCol>
                <a:gridCol w="4644647">
                  <a:extLst>
                    <a:ext uri="{9D8B030D-6E8A-4147-A177-3AD203B41FA5}">
                      <a16:colId xmlns:a16="http://schemas.microsoft.com/office/drawing/2014/main" val="952593404"/>
                    </a:ext>
                  </a:extLst>
                </a:gridCol>
                <a:gridCol w="1649440">
                  <a:extLst>
                    <a:ext uri="{9D8B030D-6E8A-4147-A177-3AD203B41FA5}">
                      <a16:colId xmlns:a16="http://schemas.microsoft.com/office/drawing/2014/main" val="2738551978"/>
                    </a:ext>
                  </a:extLst>
                </a:gridCol>
                <a:gridCol w="2322323">
                  <a:extLst>
                    <a:ext uri="{9D8B030D-6E8A-4147-A177-3AD203B41FA5}">
                      <a16:colId xmlns:a16="http://schemas.microsoft.com/office/drawing/2014/main" val="200406029"/>
                    </a:ext>
                  </a:extLst>
                </a:gridCol>
                <a:gridCol w="2322323">
                  <a:extLst>
                    <a:ext uri="{9D8B030D-6E8A-4147-A177-3AD203B41FA5}">
                      <a16:colId xmlns:a16="http://schemas.microsoft.com/office/drawing/2014/main" val="3298920622"/>
                    </a:ext>
                  </a:extLst>
                </a:gridCol>
              </a:tblGrid>
              <a:tr h="167640">
                <a:tc>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No</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Description of components</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gn="r">
                        <a:lnSpc>
                          <a:spcPct val="115000"/>
                        </a:lnSpc>
                        <a:spcAft>
                          <a:spcPts val="0"/>
                        </a:spcAft>
                      </a:pPr>
                      <a:r>
                        <a:rPr lang="en-US" sz="1400" b="1">
                          <a:effectLst/>
                          <a:latin typeface="Arial" panose="020B0604020202020204" pitchFamily="34" charset="0"/>
                          <a:ea typeface="SimSun" panose="02010600030101010101" pitchFamily="2" charset="-122"/>
                          <a:cs typeface="Arial" panose="020B0604020202020204" pitchFamily="34" charset="0"/>
                        </a:rPr>
                        <a:t>One-Time-Cost/CAPEX (S$)</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gn="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Annual Recurring Cost/OPEX (S$)</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gn="r">
                        <a:lnSpc>
                          <a:spcPct val="115000"/>
                        </a:lnSpc>
                        <a:spcAft>
                          <a:spcPts val="0"/>
                        </a:spcAft>
                      </a:pPr>
                      <a:r>
                        <a:rPr lang="en-US" sz="1400" b="1" dirty="0">
                          <a:effectLst/>
                          <a:latin typeface="Arial" panose="020B0604020202020204" pitchFamily="34" charset="0"/>
                          <a:ea typeface="SimSun" panose="02010600030101010101" pitchFamily="2" charset="-122"/>
                          <a:cs typeface="Times New Roman" panose="02020603050405020304" pitchFamily="18" charset="0"/>
                        </a:rPr>
                        <a:t>Price/Discount for current End User</a:t>
                      </a:r>
                      <a:endParaRPr lang="en-SG" sz="1400" b="1"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79408307"/>
                  </a:ext>
                </a:extLst>
              </a:tr>
              <a:tr h="0">
                <a:tc>
                  <a:txBody>
                    <a:bodyPr/>
                    <a:lstStyle/>
                    <a:p>
                      <a:pPr marL="0" lvl="0" indent="0">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1. </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086922"/>
                  </a:ext>
                </a:extLst>
              </a:tr>
              <a:tr h="0">
                <a:tc>
                  <a:txBody>
                    <a:bodyPr/>
                    <a:lstStyle/>
                    <a:p>
                      <a:pPr marL="0" lvl="0" indent="0">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2. </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130377"/>
                  </a:ext>
                </a:extLst>
              </a:tr>
              <a:tr h="0">
                <a:tc>
                  <a:txBody>
                    <a:bodyPr/>
                    <a:lstStyle/>
                    <a:p>
                      <a:pPr marL="0" lvl="0" indent="0">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3. </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756206"/>
                  </a:ext>
                </a:extLst>
              </a:tr>
              <a:tr h="0">
                <a:tc>
                  <a:txBody>
                    <a:bodyPr/>
                    <a:lstStyle/>
                    <a:p>
                      <a:pPr marL="0" lvl="0" indent="0">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Times New Roman" panose="02020603050405020304" pitchFamily="18" charset="0"/>
                        </a:rPr>
                        <a:t>4.</a:t>
                      </a: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SG" sz="14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995616"/>
                  </a:ext>
                </a:extLst>
              </a:tr>
            </a:tbl>
          </a:graphicData>
        </a:graphic>
      </p:graphicFrame>
      <p:sp>
        <p:nvSpPr>
          <p:cNvPr id="10" name="TextBox 9">
            <a:extLst>
              <a:ext uri="{FF2B5EF4-FFF2-40B4-BE49-F238E27FC236}">
                <a16:creationId xmlns:a16="http://schemas.microsoft.com/office/drawing/2014/main" id="{803BAC5E-B50C-4060-94DA-1FA6BE47A51E}"/>
              </a:ext>
            </a:extLst>
          </p:cNvPr>
          <p:cNvSpPr txBox="1"/>
          <p:nvPr/>
        </p:nvSpPr>
        <p:spPr>
          <a:xfrm>
            <a:off x="12288688" y="692696"/>
            <a:ext cx="2196000" cy="1677382"/>
          </a:xfrm>
          <a:prstGeom prst="rect">
            <a:avLst/>
          </a:prstGeom>
          <a:solidFill>
            <a:schemeClr val="accent6">
              <a:lumMod val="20000"/>
              <a:lumOff val="80000"/>
            </a:schemeClr>
          </a:solidFill>
          <a:ln>
            <a:solidFill>
              <a:schemeClr val="bg1">
                <a:lumMod val="50000"/>
              </a:schemeClr>
            </a:solidFill>
          </a:ln>
        </p:spPr>
        <p:txBody>
          <a:bodyPr wrap="square" rtlCol="0">
            <a:spAutoFit/>
          </a:bodyPr>
          <a:lstStyle/>
          <a:p>
            <a:pPr marL="0" lvl="1">
              <a:spcAft>
                <a:spcPts val="600"/>
              </a:spcAft>
              <a:buSzPct val="120000"/>
            </a:pPr>
            <a:r>
              <a:rPr lang="en-US" sz="1400" b="1" dirty="0"/>
              <a:t>Note to Applicant:</a:t>
            </a:r>
          </a:p>
          <a:p>
            <a:pPr marL="0" lvl="1">
              <a:spcAft>
                <a:spcPts val="600"/>
              </a:spcAft>
              <a:buSzPct val="120000"/>
            </a:pPr>
            <a:r>
              <a:rPr lang="en-US" sz="1400" dirty="0"/>
              <a:t>The proposed solution should not only benefit the current end user. Applicant must have business plan to push this solution to other end users in the industry</a:t>
            </a:r>
          </a:p>
        </p:txBody>
      </p:sp>
    </p:spTree>
    <p:extLst>
      <p:ext uri="{BB962C8B-B14F-4D97-AF65-F5344CB8AC3E}">
        <p14:creationId xmlns:p14="http://schemas.microsoft.com/office/powerpoint/2010/main" val="23935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GB" sz="2400" dirty="0"/>
              <a:t>6. Work Packages, Project Timeline, Milestones and Deliverables</a:t>
            </a:r>
            <a:endParaRPr lang="en-SG" sz="2400" dirty="0"/>
          </a:p>
        </p:txBody>
      </p:sp>
      <p:sp>
        <p:nvSpPr>
          <p:cNvPr id="11" name="Slide Number Placeholder 10"/>
          <p:cNvSpPr>
            <a:spLocks noGrp="1"/>
          </p:cNvSpPr>
          <p:nvPr>
            <p:ph type="sldNum" sz="quarter" idx="4"/>
          </p:nvPr>
        </p:nvSpPr>
        <p:spPr>
          <a:xfrm>
            <a:off x="11784632" y="6547672"/>
            <a:ext cx="360000" cy="288000"/>
          </a:xfrm>
        </p:spPr>
        <p:txBody>
          <a:bodyPr/>
          <a:lstStyle/>
          <a:p>
            <a:fld id="{0C70C2A6-B8F8-4030-A942-741542283CE2}" type="slidenum">
              <a:rPr lang="en-GB" smtClean="0"/>
              <a:pPr/>
              <a:t>11</a:t>
            </a:fld>
            <a:endParaRPr lang="en-GB" dirty="0"/>
          </a:p>
        </p:txBody>
      </p:sp>
      <p:graphicFrame>
        <p:nvGraphicFramePr>
          <p:cNvPr id="7" name="Table 6">
            <a:extLst>
              <a:ext uri="{FF2B5EF4-FFF2-40B4-BE49-F238E27FC236}">
                <a16:creationId xmlns:a16="http://schemas.microsoft.com/office/drawing/2014/main" id="{F9AAC72D-44FA-47F6-B7E1-41969F78B69E}"/>
              </a:ext>
            </a:extLst>
          </p:cNvPr>
          <p:cNvGraphicFramePr>
            <a:graphicFrameLocks noGrp="1"/>
          </p:cNvGraphicFramePr>
          <p:nvPr>
            <p:extLst>
              <p:ext uri="{D42A27DB-BD31-4B8C-83A1-F6EECF244321}">
                <p14:modId xmlns:p14="http://schemas.microsoft.com/office/powerpoint/2010/main" val="1220538231"/>
              </p:ext>
            </p:extLst>
          </p:nvPr>
        </p:nvGraphicFramePr>
        <p:xfrm>
          <a:off x="354632" y="620688"/>
          <a:ext cx="11430000" cy="5706057"/>
        </p:xfrm>
        <a:graphic>
          <a:graphicData uri="http://schemas.openxmlformats.org/drawingml/2006/table">
            <a:tbl>
              <a:tblPr firstRow="1" firstCol="1" bandRow="1"/>
              <a:tblGrid>
                <a:gridCol w="875349">
                  <a:extLst>
                    <a:ext uri="{9D8B030D-6E8A-4147-A177-3AD203B41FA5}">
                      <a16:colId xmlns:a16="http://schemas.microsoft.com/office/drawing/2014/main" val="2206833391"/>
                    </a:ext>
                  </a:extLst>
                </a:gridCol>
                <a:gridCol w="6461573">
                  <a:extLst>
                    <a:ext uri="{9D8B030D-6E8A-4147-A177-3AD203B41FA5}">
                      <a16:colId xmlns:a16="http://schemas.microsoft.com/office/drawing/2014/main" val="1798535369"/>
                    </a:ext>
                  </a:extLst>
                </a:gridCol>
                <a:gridCol w="950179">
                  <a:extLst>
                    <a:ext uri="{9D8B030D-6E8A-4147-A177-3AD203B41FA5}">
                      <a16:colId xmlns:a16="http://schemas.microsoft.com/office/drawing/2014/main" val="4237165438"/>
                    </a:ext>
                  </a:extLst>
                </a:gridCol>
                <a:gridCol w="3142899">
                  <a:extLst>
                    <a:ext uri="{9D8B030D-6E8A-4147-A177-3AD203B41FA5}">
                      <a16:colId xmlns:a16="http://schemas.microsoft.com/office/drawing/2014/main" val="4268390062"/>
                    </a:ext>
                  </a:extLst>
                </a:gridCol>
              </a:tblGrid>
              <a:tr h="0">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No.</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spcAft>
                          <a:spcPts val="0"/>
                        </a:spcAft>
                      </a:pPr>
                      <a:r>
                        <a:rPr lang="en-GB" sz="1400" b="1"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Work Packages</a:t>
                      </a:r>
                      <a:endParaRPr lang="en-SG" sz="1400" b="1" kern="12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Months (T + N)</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SG" sz="1400" b="1" kern="1200" dirty="0">
                          <a:solidFill>
                            <a:schemeClr val="tx1"/>
                          </a:solidFill>
                          <a:effectLst/>
                          <a:latin typeface="Arial" panose="020B0604020202020204" pitchFamily="34" charset="0"/>
                          <a:ea typeface="SimSun" panose="02010600030101010101" pitchFamily="2" charset="-122"/>
                          <a:cs typeface="Arial" panose="020B0604020202020204" pitchFamily="34" charset="0"/>
                        </a:rPr>
                        <a:t>Deliverables &amp; Remarks</a:t>
                      </a: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39355227"/>
                  </a:ext>
                </a:extLst>
              </a:tr>
              <a:tr h="0">
                <a:tc>
                  <a:txBody>
                    <a:bodyPr/>
                    <a:lstStyle/>
                    <a:p>
                      <a:pPr marL="0" lvl="0" indent="0" algn="ctr">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1</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758393"/>
                  </a:ext>
                </a:extLst>
              </a:tr>
              <a:tr h="0">
                <a:tc>
                  <a:txBody>
                    <a:bodyPr/>
                    <a:lstStyle/>
                    <a:p>
                      <a:pPr marL="0" lvl="0" indent="0" algn="ctr">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2</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567010"/>
                  </a:ext>
                </a:extLst>
              </a:tr>
              <a:tr h="0">
                <a:tc>
                  <a:txBody>
                    <a:bodyPr/>
                    <a:lstStyle/>
                    <a:p>
                      <a:pPr marL="0" lvl="0" indent="0" algn="ctr">
                        <a:lnSpc>
                          <a:spcPct val="115000"/>
                        </a:lnSpc>
                        <a:spcAft>
                          <a:spcPts val="0"/>
                        </a:spcAft>
                        <a:buFont typeface="+mj-lt"/>
                        <a:buNone/>
                      </a:pPr>
                      <a:r>
                        <a:rPr lang="en-US" sz="1400" dirty="0">
                          <a:effectLst/>
                          <a:latin typeface="Arial" panose="020B0604020202020204" pitchFamily="34" charset="0"/>
                          <a:ea typeface="SimSun" panose="02010600030101010101" pitchFamily="2" charset="-122"/>
                          <a:cs typeface="Arial" panose="020B0604020202020204" pitchFamily="34" charset="0"/>
                        </a:rPr>
                        <a:t>3</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522324"/>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4</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1719787"/>
                  </a:ext>
                </a:extLst>
              </a:tr>
              <a:tr h="0">
                <a:tc gridSpan="2">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Milestone 1: Completion of &lt; &gt;</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SG"/>
                    </a:p>
                  </a:txBody>
                  <a:tcPr/>
                </a:tc>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T + 6</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77243236"/>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5</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265399"/>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6</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927332"/>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7</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110382"/>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8</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43399"/>
                  </a:ext>
                </a:extLst>
              </a:tr>
              <a:tr h="0">
                <a:tc gridSpan="2">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Milestone 2: Completion of &lt; &gt;</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SG"/>
                    </a:p>
                  </a:txBody>
                  <a:tcPr/>
                </a:tc>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T + 12</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7134125"/>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9</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8483558"/>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10</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0928331"/>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11</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44198964"/>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12</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4721524"/>
                  </a:ext>
                </a:extLst>
              </a:tr>
              <a:tr h="0">
                <a:tc gridSpan="2">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Milestone 3: Completion of &lt; &gt;</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SG"/>
                    </a:p>
                  </a:txBody>
                  <a:tcPr/>
                </a:tc>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T + 18</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62696338"/>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13</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r>
                        <a:rPr lang="en-US" sz="1400">
                          <a:effectLst/>
                          <a:latin typeface="Arial" panose="020B0604020202020204" pitchFamily="34" charset="0"/>
                          <a:ea typeface="SimSun" panose="02010600030101010101" pitchFamily="2" charset="-122"/>
                          <a:cs typeface="Arial" panose="020B0604020202020204" pitchFamily="34" charset="0"/>
                        </a:rPr>
                        <a:t> </a:t>
                      </a: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4012340"/>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14</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6003925"/>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15</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 </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2651395"/>
                  </a:ext>
                </a:extLst>
              </a:tr>
              <a:tr h="0">
                <a:tc>
                  <a:txBody>
                    <a:bodyPr/>
                    <a:lstStyle/>
                    <a:p>
                      <a:pPr marL="0" lvl="0" indent="0" algn="ctr">
                        <a:lnSpc>
                          <a:spcPct val="115000"/>
                        </a:lnSpc>
                        <a:spcAft>
                          <a:spcPts val="0"/>
                        </a:spcAft>
                        <a:buFont typeface="+mj-lt"/>
                        <a:buNone/>
                      </a:pPr>
                      <a:r>
                        <a:rPr lang="en-SG" sz="1400" dirty="0">
                          <a:effectLst/>
                          <a:latin typeface="Arial" panose="020B0604020202020204" pitchFamily="34" charset="0"/>
                          <a:ea typeface="SimSun" panose="02010600030101010101" pitchFamily="2" charset="-122"/>
                          <a:cs typeface="Arial" panose="020B0604020202020204" pitchFamily="34" charset="0"/>
                        </a:rPr>
                        <a:t>16</a:t>
                      </a: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endParaRPr lang="en-SG" sz="140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6573251"/>
                  </a:ext>
                </a:extLst>
              </a:tr>
              <a:tr h="0">
                <a:tc gridSpan="2">
                  <a:txBody>
                    <a:bodyPr/>
                    <a:lstStyle/>
                    <a:p>
                      <a:pP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Milestone 4: Completion of &lt; &gt;</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SG"/>
                    </a:p>
                  </a:txBody>
                  <a:tcPr/>
                </a:tc>
                <a:tc>
                  <a:txBody>
                    <a:bodyPr/>
                    <a:lstStyle/>
                    <a:p>
                      <a:pPr algn="ctr">
                        <a:lnSpc>
                          <a:spcPct val="115000"/>
                        </a:lnSpc>
                        <a:spcAft>
                          <a:spcPts val="0"/>
                        </a:spcAft>
                      </a:pPr>
                      <a:r>
                        <a:rPr lang="en-US" sz="1400" b="1" dirty="0">
                          <a:effectLst/>
                          <a:latin typeface="Arial" panose="020B0604020202020204" pitchFamily="34" charset="0"/>
                          <a:ea typeface="SimSun" panose="02010600030101010101" pitchFamily="2" charset="-122"/>
                          <a:cs typeface="Arial" panose="020B0604020202020204" pitchFamily="34" charset="0"/>
                        </a:rPr>
                        <a:t>T + 24</a:t>
                      </a: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n-SG" sz="1400" dirty="0">
                        <a:effectLst/>
                        <a:latin typeface="Arial" panose="020B0604020202020204" pitchFamily="34" charset="0"/>
                        <a:ea typeface="SimSun" panose="02010600030101010101" pitchFamily="2" charset="-122"/>
                        <a:cs typeface="Arial" panose="020B0604020202020204" pitchFamily="34"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61122778"/>
                  </a:ext>
                </a:extLst>
              </a:tr>
            </a:tbl>
          </a:graphicData>
        </a:graphic>
      </p:graphicFrame>
    </p:spTree>
    <p:extLst>
      <p:ext uri="{BB962C8B-B14F-4D97-AF65-F5344CB8AC3E}">
        <p14:creationId xmlns:p14="http://schemas.microsoft.com/office/powerpoint/2010/main" val="172617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7. Project Budget Breakdown</a:t>
            </a:r>
          </a:p>
        </p:txBody>
      </p:sp>
      <p:sp>
        <p:nvSpPr>
          <p:cNvPr id="3" name="Slide Number Placeholder 2"/>
          <p:cNvSpPr>
            <a:spLocks noGrp="1"/>
          </p:cNvSpPr>
          <p:nvPr>
            <p:ph type="sldNum" sz="quarter" idx="4"/>
          </p:nvPr>
        </p:nvSpPr>
        <p:spPr>
          <a:xfrm>
            <a:off x="11784632" y="6547672"/>
            <a:ext cx="360000" cy="288000"/>
          </a:xfrm>
        </p:spPr>
        <p:txBody>
          <a:bodyPr/>
          <a:lstStyle/>
          <a:p>
            <a:fld id="{0C70C2A6-B8F8-4030-A942-741542283CE2}" type="slidenum">
              <a:rPr lang="en-GB" smtClean="0"/>
              <a:pPr/>
              <a:t>12</a:t>
            </a:fld>
            <a:endParaRPr lang="en-GB" dirty="0"/>
          </a:p>
        </p:txBody>
      </p:sp>
      <p:graphicFrame>
        <p:nvGraphicFramePr>
          <p:cNvPr id="5" name="Table 4">
            <a:extLst>
              <a:ext uri="{FF2B5EF4-FFF2-40B4-BE49-F238E27FC236}">
                <a16:creationId xmlns:a16="http://schemas.microsoft.com/office/drawing/2014/main" id="{18BE6D68-1982-4988-B9AD-40E0EEE8EB18}"/>
              </a:ext>
            </a:extLst>
          </p:cNvPr>
          <p:cNvGraphicFramePr>
            <a:graphicFrameLocks noGrp="1"/>
          </p:cNvGraphicFramePr>
          <p:nvPr>
            <p:extLst>
              <p:ext uri="{D42A27DB-BD31-4B8C-83A1-F6EECF244321}">
                <p14:modId xmlns:p14="http://schemas.microsoft.com/office/powerpoint/2010/main" val="1504128144"/>
              </p:ext>
            </p:extLst>
          </p:nvPr>
        </p:nvGraphicFramePr>
        <p:xfrm>
          <a:off x="381000" y="620688"/>
          <a:ext cx="11430000" cy="5300818"/>
        </p:xfrm>
        <a:graphic>
          <a:graphicData uri="http://schemas.openxmlformats.org/drawingml/2006/table">
            <a:tbl>
              <a:tblPr>
                <a:tableStyleId>{5940675A-B579-460E-94D1-54222C63F5DA}</a:tableStyleId>
              </a:tblPr>
              <a:tblGrid>
                <a:gridCol w="4055341">
                  <a:extLst>
                    <a:ext uri="{9D8B030D-6E8A-4147-A177-3AD203B41FA5}">
                      <a16:colId xmlns:a16="http://schemas.microsoft.com/office/drawing/2014/main" val="274875581"/>
                    </a:ext>
                  </a:extLst>
                </a:gridCol>
                <a:gridCol w="5260059">
                  <a:extLst>
                    <a:ext uri="{9D8B030D-6E8A-4147-A177-3AD203B41FA5}">
                      <a16:colId xmlns:a16="http://schemas.microsoft.com/office/drawing/2014/main" val="3557381288"/>
                    </a:ext>
                  </a:extLst>
                </a:gridCol>
                <a:gridCol w="2114600">
                  <a:extLst>
                    <a:ext uri="{9D8B030D-6E8A-4147-A177-3AD203B41FA5}">
                      <a16:colId xmlns:a16="http://schemas.microsoft.com/office/drawing/2014/main" val="463952032"/>
                    </a:ext>
                  </a:extLst>
                </a:gridCol>
              </a:tblGrid>
              <a:tr h="350182">
                <a:tc>
                  <a:txBody>
                    <a:bodyPr/>
                    <a:lstStyle/>
                    <a:p>
                      <a:pPr algn="ctr" fontAlgn="ctr"/>
                      <a:r>
                        <a:rPr lang="en-US" sz="1600" b="1" u="none" strike="noStrike" dirty="0">
                          <a:effectLst/>
                        </a:rPr>
                        <a:t>Category </a:t>
                      </a:r>
                      <a:endParaRPr lang="en-SG" sz="16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tc>
                  <a:txBody>
                    <a:bodyPr/>
                    <a:lstStyle/>
                    <a:p>
                      <a:pPr algn="ctr" fontAlgn="ctr"/>
                      <a:r>
                        <a:rPr lang="en-US" sz="1600" b="1" u="none" strike="noStrike" dirty="0">
                          <a:effectLst/>
                        </a:rPr>
                        <a:t>Description</a:t>
                      </a:r>
                      <a:endParaRPr lang="en-SG" sz="16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tc>
                  <a:txBody>
                    <a:bodyPr/>
                    <a:lstStyle/>
                    <a:p>
                      <a:pPr algn="ctr" fontAlgn="ctr"/>
                      <a:r>
                        <a:rPr lang="en-US" sz="1600" b="1" u="none" strike="noStrike" dirty="0">
                          <a:effectLst/>
                        </a:rPr>
                        <a:t>Total Amount (S$)</a:t>
                      </a:r>
                      <a:endParaRPr lang="en-SG" sz="16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074476178"/>
                  </a:ext>
                </a:extLst>
              </a:tr>
              <a:tr h="875456">
                <a:tc>
                  <a:txBody>
                    <a:bodyPr/>
                    <a:lstStyle/>
                    <a:p>
                      <a:pPr marL="0" indent="0" algn="l" fontAlgn="t">
                        <a:buNone/>
                      </a:pPr>
                      <a:r>
                        <a:rPr lang="en-SG" sz="1600" b="1" u="none" strike="noStrike" dirty="0">
                          <a:effectLst/>
                        </a:rPr>
                        <a:t>A. Expenditure on Manpower (EOM) </a:t>
                      </a:r>
                    </a:p>
                    <a:p>
                      <a:pPr marL="171450" indent="-171450" algn="l" fontAlgn="t">
                        <a:buFont typeface="Arial" panose="020B0604020202020204" pitchFamily="34" charset="0"/>
                        <a:buChar char="•"/>
                      </a:pPr>
                      <a:r>
                        <a:rPr lang="en-SG" sz="1000" b="0" u="none" strike="noStrike" dirty="0">
                          <a:effectLst/>
                        </a:rPr>
                        <a:t>Only company permanent staff can be funded. </a:t>
                      </a:r>
                    </a:p>
                    <a:p>
                      <a:pPr marL="171450" indent="-171450" algn="l" fontAlgn="t">
                        <a:buFont typeface="Arial" panose="020B0604020202020204" pitchFamily="34" charset="0"/>
                        <a:buChar char="•"/>
                      </a:pPr>
                      <a:r>
                        <a:rPr lang="en-SG" sz="1000" dirty="0"/>
                        <a:t>Only technical manpower will be supported. Project Manager and Admin Staff are not supported. </a:t>
                      </a:r>
                    </a:p>
                    <a:p>
                      <a:pPr marL="171450" indent="-171450" algn="l" fontAlgn="t">
                        <a:buFont typeface="Arial" panose="020B0604020202020204" pitchFamily="34" charset="0"/>
                        <a:buChar char="•"/>
                      </a:pPr>
                      <a:r>
                        <a:rPr lang="en-SG" sz="1000" dirty="0"/>
                        <a:t>Only basic salary and employer CPF are supported</a:t>
                      </a:r>
                    </a:p>
                    <a:p>
                      <a:pPr marL="171450" indent="-171450" algn="l" fontAlgn="t">
                        <a:buFont typeface="Arial" panose="020B0604020202020204" pitchFamily="34" charset="0"/>
                        <a:buChar char="•"/>
                      </a:pPr>
                      <a:r>
                        <a:rPr lang="en-SG" sz="1000" dirty="0"/>
                        <a:t>Bonuses and allowances are not supported</a:t>
                      </a:r>
                    </a:p>
                    <a:p>
                      <a:pPr marL="171450" indent="-171450" algn="l" fontAlgn="t">
                        <a:buFont typeface="Arial" panose="020B0604020202020204" pitchFamily="34" charset="0"/>
                        <a:buChar char="•"/>
                      </a:pPr>
                      <a:r>
                        <a:rPr lang="en-SG" sz="1000" b="0" i="0" u="none" strike="noStrike" dirty="0">
                          <a:solidFill>
                            <a:srgbClr val="000000"/>
                          </a:solidFill>
                          <a:effectLst/>
                          <a:latin typeface="+mn-lt"/>
                          <a:cs typeface="Arial" panose="020B0604020202020204" pitchFamily="34" charset="0"/>
                        </a:rPr>
                        <a:t>Must be physically working in Singapore</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SG" sz="1000" b="0" u="none" strike="noStrike" dirty="0">
                          <a:effectLst/>
                        </a:rPr>
                        <a:t>Reimbursed via validation of </a:t>
                      </a:r>
                      <a:r>
                        <a:rPr lang="en-SG" sz="1000" b="0" u="sng" strike="noStrike" dirty="0">
                          <a:effectLst/>
                        </a:rPr>
                        <a:t>salary/CPF</a:t>
                      </a:r>
                      <a:r>
                        <a:rPr lang="en-SG" sz="1000" b="0" u="none" strike="noStrike" dirty="0">
                          <a:effectLst/>
                        </a:rPr>
                        <a:t> documents</a:t>
                      </a:r>
                    </a:p>
                    <a:p>
                      <a:pPr marL="171450" indent="-171450" algn="l" fontAlgn="t">
                        <a:buFont typeface="Arial" panose="020B0604020202020204" pitchFamily="34" charset="0"/>
                        <a:buChar char="•"/>
                      </a:pPr>
                      <a:endParaRPr lang="en-SG" sz="1000" b="0" i="0" u="none" strike="noStrike" dirty="0">
                        <a:solidFill>
                          <a:srgbClr val="000000"/>
                        </a:solidFill>
                        <a:effectLst/>
                        <a:latin typeface="+mn-lt"/>
                        <a:cs typeface="Arial" panose="020B0604020202020204" pitchFamily="34" charset="0"/>
                      </a:endParaRPr>
                    </a:p>
                  </a:txBody>
                  <a:tcPr/>
                </a:tc>
                <a:tc>
                  <a:txBody>
                    <a:bodyPr/>
                    <a:lstStyle/>
                    <a:p>
                      <a:pPr algn="l" fontAlgn="t"/>
                      <a:r>
                        <a:rPr lang="en-SG" sz="1400" b="0" u="sng" strike="noStrike" dirty="0">
                          <a:effectLst/>
                        </a:rPr>
                        <a:t>Example</a:t>
                      </a:r>
                    </a:p>
                    <a:p>
                      <a:pPr algn="l" fontAlgn="t"/>
                      <a:r>
                        <a:rPr lang="en-SG" sz="1400" u="none" strike="noStrike" dirty="0">
                          <a:effectLst/>
                        </a:rPr>
                        <a:t>Software</a:t>
                      </a:r>
                      <a:r>
                        <a:rPr lang="en-SG" sz="1400" u="none" strike="noStrike" baseline="0" dirty="0">
                          <a:effectLst/>
                        </a:rPr>
                        <a:t> Engineer: $30,000 (6 </a:t>
                      </a:r>
                      <a:r>
                        <a:rPr lang="en-SG" sz="1400" u="none" strike="noStrike" baseline="0" dirty="0" err="1">
                          <a:effectLst/>
                        </a:rPr>
                        <a:t>mths</a:t>
                      </a:r>
                      <a:r>
                        <a:rPr lang="en-SG" sz="1400" u="none" strike="noStrike" baseline="0" dirty="0">
                          <a:effectLst/>
                        </a:rPr>
                        <a:t> x $5,000)</a:t>
                      </a:r>
                    </a:p>
                    <a:p>
                      <a:pPr algn="l" fontAlgn="t"/>
                      <a:r>
                        <a:rPr lang="en-SG" sz="1400" u="none" strike="noStrike" baseline="0" dirty="0">
                          <a:effectLst/>
                        </a:rPr>
                        <a:t>Hardware Engineer: $30,000 (6 </a:t>
                      </a:r>
                      <a:r>
                        <a:rPr lang="en-SG" sz="1400" u="none" strike="noStrike" baseline="0" dirty="0" err="1">
                          <a:effectLst/>
                        </a:rPr>
                        <a:t>mths</a:t>
                      </a:r>
                      <a:r>
                        <a:rPr lang="en-SG" sz="1400" u="none" strike="noStrike" baseline="0" dirty="0">
                          <a:effectLst/>
                        </a:rPr>
                        <a:t> x $5,000)</a:t>
                      </a:r>
                      <a:endParaRPr lang="en-SG" sz="1400" b="0" i="0" u="none" strike="noStrike" dirty="0">
                        <a:solidFill>
                          <a:srgbClr val="000000"/>
                        </a:solidFill>
                        <a:effectLst/>
                        <a:latin typeface="+mn-lt"/>
                        <a:cs typeface="Arial" panose="020B0604020202020204" pitchFamily="34" charset="0"/>
                      </a:endParaRPr>
                    </a:p>
                  </a:txBody>
                  <a:tcPr/>
                </a:tc>
                <a:tc>
                  <a:txBody>
                    <a:bodyPr/>
                    <a:lstStyle/>
                    <a:p>
                      <a:pPr algn="r" fontAlgn="b"/>
                      <a:r>
                        <a:rPr lang="en-SG" sz="1600" u="none" strike="noStrike" dirty="0">
                          <a:effectLst/>
                        </a:rPr>
                        <a:t> </a:t>
                      </a:r>
                      <a:endParaRPr lang="en-SG" sz="1600" b="1" i="0" u="none" strike="noStrike" dirty="0">
                        <a:solidFill>
                          <a:srgbClr val="000000"/>
                        </a:solidFill>
                        <a:effectLst/>
                        <a:latin typeface="+mn-lt"/>
                        <a:cs typeface="Arial" panose="020B0604020202020204" pitchFamily="34" charset="0"/>
                      </a:endParaRPr>
                    </a:p>
                  </a:txBody>
                  <a:tcPr/>
                </a:tc>
                <a:extLst>
                  <a:ext uri="{0D108BD9-81ED-4DB2-BD59-A6C34878D82A}">
                    <a16:rowId xmlns:a16="http://schemas.microsoft.com/office/drawing/2014/main" val="543111866"/>
                  </a:ext>
                </a:extLst>
              </a:tr>
              <a:tr h="1400730">
                <a:tc>
                  <a:txBody>
                    <a:bodyPr/>
                    <a:lstStyle/>
                    <a:p>
                      <a:pPr marL="0" indent="0" algn="l" defTabSz="914400" rtl="0" eaLnBrk="1" fontAlgn="t" latinLnBrk="0" hangingPunct="1">
                        <a:buNone/>
                      </a:pPr>
                      <a:r>
                        <a:rPr lang="en-SG" sz="1600" b="1" u="none" strike="noStrike" kern="1200" dirty="0">
                          <a:solidFill>
                            <a:schemeClr val="tx1"/>
                          </a:solidFill>
                          <a:effectLst/>
                          <a:latin typeface="+mn-lt"/>
                          <a:ea typeface="+mn-ea"/>
                          <a:cs typeface="+mn-cs"/>
                        </a:rPr>
                        <a:t>B. Other Operating Expenses (OOE)</a:t>
                      </a:r>
                    </a:p>
                    <a:p>
                      <a:pPr marL="171450" indent="-171450" algn="l" fontAlgn="t">
                        <a:buFont typeface="Arial" panose="020B0604020202020204" pitchFamily="34" charset="0"/>
                        <a:buChar char="•"/>
                      </a:pPr>
                      <a:r>
                        <a:rPr lang="en-SG" sz="1000" b="0" kern="1200" dirty="0">
                          <a:solidFill>
                            <a:schemeClr val="tx1"/>
                          </a:solidFill>
                          <a:effectLst/>
                          <a:latin typeface="+mn-lt"/>
                          <a:ea typeface="+mn-ea"/>
                          <a:cs typeface="+mn-cs"/>
                        </a:rPr>
                        <a:t>Expenditure on Third Party expenses such as purchases of Equipment/Software/hardware/Professional Services </a:t>
                      </a:r>
                    </a:p>
                    <a:p>
                      <a:pPr marL="171450" indent="-171450" algn="l" fontAlgn="t">
                        <a:buFont typeface="Arial" panose="020B0604020202020204" pitchFamily="34" charset="0"/>
                        <a:buChar char="•"/>
                      </a:pPr>
                      <a:r>
                        <a:rPr lang="en-SG" sz="1000" dirty="0"/>
                        <a:t>Equipment purchased will be amortised and the fund will only cover the cost for the project duration.</a:t>
                      </a:r>
                      <a:endParaRPr lang="en-SG" sz="1000" b="0" kern="1200" dirty="0">
                        <a:solidFill>
                          <a:schemeClr val="tx1"/>
                        </a:solidFill>
                        <a:effectLst/>
                        <a:latin typeface="+mn-lt"/>
                        <a:ea typeface="+mn-ea"/>
                        <a:cs typeface="+mn-cs"/>
                      </a:endParaRPr>
                    </a:p>
                    <a:p>
                      <a:pPr marL="171450" indent="-171450" algn="l" fontAlgn="t">
                        <a:buFont typeface="Arial" panose="020B0604020202020204" pitchFamily="34" charset="0"/>
                        <a:buChar char="•"/>
                      </a:pPr>
                      <a:r>
                        <a:rPr lang="en-SG" sz="1000" b="0" u="none" strike="noStrike" dirty="0">
                          <a:effectLst/>
                        </a:rPr>
                        <a:t>Reimbursed via validation of </a:t>
                      </a:r>
                      <a:r>
                        <a:rPr lang="en-SG" sz="1000" b="0" u="sng" strike="noStrike" dirty="0">
                          <a:effectLst/>
                        </a:rPr>
                        <a:t>invoice/payment</a:t>
                      </a:r>
                      <a:r>
                        <a:rPr lang="en-SG" sz="1000" b="0" u="none" strike="noStrike" dirty="0">
                          <a:effectLst/>
                        </a:rPr>
                        <a:t> documents</a:t>
                      </a:r>
                      <a:endParaRPr lang="en-SG" sz="1000" b="0" i="0" u="none" strike="noStrike" dirty="0">
                        <a:solidFill>
                          <a:srgbClr val="000000"/>
                        </a:solidFill>
                        <a:effectLst/>
                        <a:latin typeface="+mn-lt"/>
                        <a:cs typeface="Arial" panose="020B0604020202020204" pitchFamily="34" charset="0"/>
                      </a:endParaRPr>
                    </a:p>
                  </a:txBody>
                  <a:tcPr/>
                </a:tc>
                <a:tc>
                  <a:txBody>
                    <a:bodyPr/>
                    <a:lstStyle/>
                    <a:p>
                      <a:pPr algn="l" fontAlgn="t"/>
                      <a:r>
                        <a:rPr lang="en-SG" sz="1400" u="sng" strike="noStrike" dirty="0">
                          <a:effectLst/>
                        </a:rPr>
                        <a:t>Example</a:t>
                      </a:r>
                    </a:p>
                    <a:p>
                      <a:r>
                        <a:rPr lang="en-SG" sz="1400" kern="1200" dirty="0">
                          <a:solidFill>
                            <a:schemeClr val="tx1"/>
                          </a:solidFill>
                          <a:effectLst/>
                          <a:latin typeface="+mn-lt"/>
                          <a:ea typeface="+mn-ea"/>
                          <a:cs typeface="+mn-cs"/>
                        </a:rPr>
                        <a:t>Web Application Firewall: $4,000</a:t>
                      </a:r>
                      <a:endParaRPr lang="en-US" sz="1400" kern="1200" dirty="0">
                        <a:solidFill>
                          <a:schemeClr val="tx1"/>
                        </a:solidFill>
                        <a:effectLst/>
                        <a:latin typeface="+mn-lt"/>
                        <a:ea typeface="+mn-ea"/>
                        <a:cs typeface="+mn-cs"/>
                      </a:endParaRPr>
                    </a:p>
                    <a:p>
                      <a:r>
                        <a:rPr lang="en-SG" sz="1400" kern="1200" dirty="0">
                          <a:solidFill>
                            <a:schemeClr val="tx1"/>
                          </a:solidFill>
                          <a:effectLst/>
                          <a:latin typeface="+mn-lt"/>
                          <a:ea typeface="+mn-ea"/>
                          <a:cs typeface="+mn-cs"/>
                        </a:rPr>
                        <a:t>Network Firewall: $3,000</a:t>
                      </a:r>
                      <a:endParaRPr lang="en-US" sz="1400" kern="1200" dirty="0">
                        <a:solidFill>
                          <a:schemeClr val="tx1"/>
                        </a:solidFill>
                        <a:effectLst/>
                        <a:latin typeface="+mn-lt"/>
                        <a:ea typeface="+mn-ea"/>
                        <a:cs typeface="+mn-cs"/>
                      </a:endParaRPr>
                    </a:p>
                    <a:p>
                      <a:r>
                        <a:rPr lang="en-SG" sz="1400" kern="1200" dirty="0">
                          <a:solidFill>
                            <a:schemeClr val="tx1"/>
                          </a:solidFill>
                          <a:effectLst/>
                          <a:latin typeface="+mn-lt"/>
                          <a:ea typeface="+mn-ea"/>
                          <a:cs typeface="+mn-cs"/>
                        </a:rPr>
                        <a:t>Hardware Security Module (HSM): $7,000</a:t>
                      </a:r>
                      <a:endParaRPr lang="en-US" sz="1400" kern="1200" dirty="0">
                        <a:solidFill>
                          <a:schemeClr val="tx1"/>
                        </a:solidFill>
                        <a:effectLst/>
                        <a:latin typeface="+mn-lt"/>
                        <a:ea typeface="+mn-ea"/>
                        <a:cs typeface="+mn-cs"/>
                      </a:endParaRPr>
                    </a:p>
                  </a:txBody>
                  <a:tcPr/>
                </a:tc>
                <a:tc>
                  <a:txBody>
                    <a:bodyPr/>
                    <a:lstStyle/>
                    <a:p>
                      <a:pPr algn="r" fontAlgn="b"/>
                      <a:r>
                        <a:rPr lang="en-SG" sz="1600" u="none" strike="noStrike" dirty="0">
                          <a:effectLst/>
                        </a:rPr>
                        <a:t> </a:t>
                      </a:r>
                      <a:endParaRPr lang="en-SG" sz="1600" b="1" i="0" u="none" strike="noStrike" dirty="0">
                        <a:solidFill>
                          <a:srgbClr val="000000"/>
                        </a:solidFill>
                        <a:effectLst/>
                        <a:latin typeface="+mn-lt"/>
                        <a:cs typeface="Arial" panose="020B0604020202020204" pitchFamily="34" charset="0"/>
                      </a:endParaRPr>
                    </a:p>
                  </a:txBody>
                  <a:tcPr/>
                </a:tc>
                <a:extLst>
                  <a:ext uri="{0D108BD9-81ED-4DB2-BD59-A6C34878D82A}">
                    <a16:rowId xmlns:a16="http://schemas.microsoft.com/office/drawing/2014/main" val="764671116"/>
                  </a:ext>
                </a:extLst>
              </a:tr>
              <a:tr h="350182">
                <a:tc gridSpan="2">
                  <a:txBody>
                    <a:bodyPr/>
                    <a:lstStyle/>
                    <a:p>
                      <a:pPr algn="r" fontAlgn="t"/>
                      <a:r>
                        <a:rPr lang="en-SG" sz="1600" b="1" u="none" strike="noStrike" dirty="0">
                          <a:effectLst/>
                        </a:rPr>
                        <a:t>Total Qualifying Cost (A+B)</a:t>
                      </a:r>
                      <a:endParaRPr lang="en-SG" sz="1600" b="1" i="0" u="none" strike="noStrike" dirty="0">
                        <a:solidFill>
                          <a:srgbClr val="000000"/>
                        </a:solidFill>
                        <a:effectLst/>
                        <a:latin typeface="+mn-lt"/>
                        <a:cs typeface="Arial" panose="020B0604020202020204" pitchFamily="34" charset="0"/>
                      </a:endParaRPr>
                    </a:p>
                  </a:txBody>
                  <a:tcPr>
                    <a:solidFill>
                      <a:schemeClr val="accent6">
                        <a:lumMod val="20000"/>
                        <a:lumOff val="80000"/>
                      </a:schemeClr>
                    </a:solidFill>
                  </a:tcPr>
                </a:tc>
                <a:tc hMerge="1">
                  <a:txBody>
                    <a:bodyPr/>
                    <a:lstStyle/>
                    <a:p>
                      <a:endParaRPr lang="en-SG"/>
                    </a:p>
                  </a:txBody>
                  <a:tcPr/>
                </a:tc>
                <a:tc>
                  <a:txBody>
                    <a:bodyPr/>
                    <a:lstStyle/>
                    <a:p>
                      <a:pPr algn="r" fontAlgn="b"/>
                      <a:r>
                        <a:rPr lang="en-SG" sz="1600" u="none" strike="noStrike" dirty="0">
                          <a:effectLst/>
                        </a:rPr>
                        <a:t> </a:t>
                      </a:r>
                      <a:endParaRPr lang="en-SG" sz="1600" b="1" i="0" u="none" strike="noStrike" dirty="0">
                        <a:solidFill>
                          <a:srgbClr val="000000"/>
                        </a:solidFill>
                        <a:effectLst/>
                        <a:latin typeface="+mn-lt"/>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2859373280"/>
                  </a:ext>
                </a:extLst>
              </a:tr>
              <a:tr h="350182">
                <a:tc>
                  <a:txBody>
                    <a:bodyPr/>
                    <a:lstStyle/>
                    <a:p>
                      <a:pPr algn="l" fontAlgn="t"/>
                      <a:r>
                        <a:rPr lang="en-US" sz="1600" b="1" u="none" strike="noStrike" dirty="0">
                          <a:effectLst/>
                        </a:rPr>
                        <a:t>C.</a:t>
                      </a:r>
                      <a:r>
                        <a:rPr lang="en-US" sz="1600" b="1" u="none" strike="noStrike" baseline="0" dirty="0">
                          <a:effectLst/>
                        </a:rPr>
                        <a:t> Self-Funding</a:t>
                      </a:r>
                      <a:r>
                        <a:rPr lang="en-US" sz="1600" b="1" u="none" strike="noStrike" dirty="0">
                          <a:effectLst/>
                        </a:rPr>
                        <a:t> </a:t>
                      </a:r>
                    </a:p>
                    <a:p>
                      <a:pPr marL="171450" indent="-171450" algn="l" fontAlgn="t">
                        <a:buFont typeface="Arial" panose="020B0604020202020204" pitchFamily="34" charset="0"/>
                        <a:buChar char="•"/>
                      </a:pPr>
                      <a:r>
                        <a:rPr lang="en-US" sz="1000" u="none" strike="noStrike" dirty="0">
                          <a:effectLst/>
                        </a:rPr>
                        <a:t>(e.g. manpower, equipment) that the Applicant Company and/or collaborators (if any) will self-fund</a:t>
                      </a:r>
                      <a:endParaRPr lang="en-SG" sz="1000" b="1" i="0" u="none" strike="noStrike" dirty="0">
                        <a:solidFill>
                          <a:srgbClr val="000000"/>
                        </a:solidFill>
                        <a:effectLst/>
                        <a:latin typeface="+mn-lt"/>
                        <a:cs typeface="Arial" panose="020B0604020202020204" pitchFamily="34" charset="0"/>
                      </a:endParaRPr>
                    </a:p>
                  </a:txBody>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SG" sz="1400" u="sng" strike="noStrike" dirty="0">
                          <a:effectLst/>
                        </a:rPr>
                        <a:t>Example</a:t>
                      </a:r>
                      <a:endParaRPr lang="en-SG" sz="1400" u="none" strike="noStrike" dirty="0">
                        <a:effectLst/>
                      </a:endParaRPr>
                    </a:p>
                    <a:p>
                      <a:pPr algn="l" fontAlgn="t"/>
                      <a:r>
                        <a:rPr lang="en-SG" sz="1400" u="none" strike="noStrike" dirty="0">
                          <a:effectLst/>
                        </a:rPr>
                        <a:t>Consultant: </a:t>
                      </a:r>
                      <a:r>
                        <a:rPr lang="en-SG" sz="1400" u="none" strike="noStrike" baseline="0" dirty="0">
                          <a:effectLst/>
                        </a:rPr>
                        <a:t>$30,000 (</a:t>
                      </a:r>
                      <a:r>
                        <a:rPr lang="en-SG" sz="1400" u="none" strike="noStrike" dirty="0">
                          <a:effectLst/>
                        </a:rPr>
                        <a:t>6 </a:t>
                      </a:r>
                      <a:r>
                        <a:rPr lang="en-SG" sz="1400" u="none" strike="noStrike" dirty="0" err="1">
                          <a:effectLst/>
                        </a:rPr>
                        <a:t>mths</a:t>
                      </a:r>
                      <a:r>
                        <a:rPr lang="en-SG" sz="1400" u="none" strike="noStrike" dirty="0">
                          <a:effectLst/>
                        </a:rPr>
                        <a:t> x $5,000)</a:t>
                      </a:r>
                    </a:p>
                    <a:p>
                      <a:pPr marL="0" marR="0" indent="0" algn="l" defTabSz="914400" rtl="0" eaLnBrk="1" fontAlgn="t" latinLnBrk="0" hangingPunct="1">
                        <a:lnSpc>
                          <a:spcPct val="100000"/>
                        </a:lnSpc>
                        <a:spcBef>
                          <a:spcPts val="0"/>
                        </a:spcBef>
                        <a:spcAft>
                          <a:spcPts val="0"/>
                        </a:spcAft>
                        <a:buClrTx/>
                        <a:buSzTx/>
                        <a:buFontTx/>
                        <a:buNone/>
                        <a:tabLst/>
                        <a:defRPr/>
                      </a:pPr>
                      <a:r>
                        <a:rPr lang="en-SG" sz="1400" kern="1200" dirty="0">
                          <a:solidFill>
                            <a:schemeClr val="tx1"/>
                          </a:solidFill>
                          <a:effectLst/>
                          <a:latin typeface="+mn-lt"/>
                          <a:ea typeface="+mn-ea"/>
                          <a:cs typeface="+mn-cs"/>
                        </a:rPr>
                        <a:t>Project Manager: $30,000 (6 </a:t>
                      </a:r>
                      <a:r>
                        <a:rPr lang="en-SG" sz="1400" kern="1200" dirty="0" err="1">
                          <a:solidFill>
                            <a:schemeClr val="tx1"/>
                          </a:solidFill>
                          <a:effectLst/>
                          <a:latin typeface="+mn-lt"/>
                          <a:ea typeface="+mn-ea"/>
                          <a:cs typeface="+mn-cs"/>
                        </a:rPr>
                        <a:t>mths</a:t>
                      </a:r>
                      <a:r>
                        <a:rPr lang="en-SG" sz="1400" kern="1200" dirty="0">
                          <a:solidFill>
                            <a:schemeClr val="tx1"/>
                          </a:solidFill>
                          <a:effectLst/>
                          <a:latin typeface="+mn-lt"/>
                          <a:ea typeface="+mn-ea"/>
                          <a:cs typeface="+mn-cs"/>
                        </a:rPr>
                        <a:t> x $5,000)</a:t>
                      </a:r>
                    </a:p>
                    <a:p>
                      <a:pPr marL="0" marR="0" indent="0" algn="l" defTabSz="914400" rtl="0" eaLnBrk="1" fontAlgn="t" latinLnBrk="0" hangingPunct="1">
                        <a:lnSpc>
                          <a:spcPct val="100000"/>
                        </a:lnSpc>
                        <a:spcBef>
                          <a:spcPts val="0"/>
                        </a:spcBef>
                        <a:spcAft>
                          <a:spcPts val="0"/>
                        </a:spcAft>
                        <a:buClrTx/>
                        <a:buSzTx/>
                        <a:buFontTx/>
                        <a:buNone/>
                        <a:tabLst/>
                        <a:defRPr/>
                      </a:pPr>
                      <a:r>
                        <a:rPr lang="en-SG" sz="1400" u="none" strike="noStrike" dirty="0">
                          <a:effectLst/>
                        </a:rPr>
                        <a:t>New Logic Analyser: $5,000</a:t>
                      </a:r>
                    </a:p>
                  </a:txBody>
                  <a:tcPr/>
                </a:tc>
                <a:tc>
                  <a:txBody>
                    <a:bodyPr/>
                    <a:lstStyle/>
                    <a:p>
                      <a:pPr algn="r" fontAlgn="b"/>
                      <a:endParaRPr lang="en-SG" sz="1600" b="1" i="0" u="none" strike="noStrike" dirty="0">
                        <a:solidFill>
                          <a:srgbClr val="000000"/>
                        </a:solidFill>
                        <a:effectLst/>
                        <a:latin typeface="+mn-lt"/>
                        <a:cs typeface="Arial" panose="020B0604020202020204" pitchFamily="34" charset="0"/>
                      </a:endParaRPr>
                    </a:p>
                  </a:txBody>
                  <a:tcPr/>
                </a:tc>
                <a:extLst>
                  <a:ext uri="{0D108BD9-81ED-4DB2-BD59-A6C34878D82A}">
                    <a16:rowId xmlns:a16="http://schemas.microsoft.com/office/drawing/2014/main" val="1569547875"/>
                  </a:ext>
                </a:extLst>
              </a:tr>
              <a:tr h="350182">
                <a:tc gridSpan="2">
                  <a:txBody>
                    <a:bodyPr/>
                    <a:lstStyle/>
                    <a:p>
                      <a:pPr algn="r" fontAlgn="t"/>
                      <a:r>
                        <a:rPr lang="en-SG" sz="1600" b="1" i="0" u="none" strike="noStrike" dirty="0">
                          <a:solidFill>
                            <a:srgbClr val="000000"/>
                          </a:solidFill>
                          <a:effectLst/>
                          <a:latin typeface="+mn-lt"/>
                          <a:cs typeface="Arial" panose="020B0604020202020204" pitchFamily="34" charset="0"/>
                        </a:rPr>
                        <a:t>Total Self-Funding (C) </a:t>
                      </a:r>
                    </a:p>
                  </a:txBody>
                  <a:tcPr>
                    <a:solidFill>
                      <a:schemeClr val="accent6">
                        <a:lumMod val="20000"/>
                        <a:lumOff val="80000"/>
                      </a:schemeClr>
                    </a:solidFill>
                  </a:tcPr>
                </a:tc>
                <a:tc hMerge="1">
                  <a:txBody>
                    <a:bodyPr/>
                    <a:lstStyle/>
                    <a:p>
                      <a:endParaRPr lang="en-US"/>
                    </a:p>
                  </a:txBody>
                  <a:tcPr/>
                </a:tc>
                <a:tc>
                  <a:txBody>
                    <a:bodyPr/>
                    <a:lstStyle/>
                    <a:p>
                      <a:pPr algn="r" fontAlgn="b"/>
                      <a:endParaRPr lang="en-SG" sz="1600" b="1" i="0" u="none" strike="noStrike" dirty="0">
                        <a:solidFill>
                          <a:srgbClr val="000000"/>
                        </a:solidFill>
                        <a:effectLst/>
                        <a:latin typeface="+mn-lt"/>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075910645"/>
                  </a:ext>
                </a:extLst>
              </a:tr>
              <a:tr h="350182">
                <a:tc gridSpan="2">
                  <a:txBody>
                    <a:bodyPr/>
                    <a:lstStyle/>
                    <a:p>
                      <a:pPr algn="r" fontAlgn="t"/>
                      <a:r>
                        <a:rPr lang="en-US" sz="1600" b="1" i="0" u="none" strike="noStrike" dirty="0">
                          <a:solidFill>
                            <a:srgbClr val="000000"/>
                          </a:solidFill>
                          <a:effectLst/>
                          <a:latin typeface="+mn-lt"/>
                          <a:cs typeface="Arial" panose="020B0604020202020204" pitchFamily="34" charset="0"/>
                        </a:rPr>
                        <a:t>Total Project Cost (A+B+C)</a:t>
                      </a:r>
                      <a:endParaRPr lang="en-SG" sz="1600" b="1" i="0" u="none" strike="noStrike" dirty="0">
                        <a:solidFill>
                          <a:srgbClr val="000000"/>
                        </a:solidFill>
                        <a:effectLst/>
                        <a:latin typeface="+mn-lt"/>
                        <a:cs typeface="Arial" panose="020B0604020202020204" pitchFamily="34" charset="0"/>
                      </a:endParaRPr>
                    </a:p>
                  </a:txBody>
                  <a:tcPr>
                    <a:solidFill>
                      <a:schemeClr val="accent6">
                        <a:lumMod val="20000"/>
                        <a:lumOff val="80000"/>
                      </a:schemeClr>
                    </a:solidFill>
                  </a:tcPr>
                </a:tc>
                <a:tc hMerge="1">
                  <a:txBody>
                    <a:bodyPr/>
                    <a:lstStyle/>
                    <a:p>
                      <a:endParaRPr lang="en-SG"/>
                    </a:p>
                  </a:txBody>
                  <a:tcPr/>
                </a:tc>
                <a:tc>
                  <a:txBody>
                    <a:bodyPr/>
                    <a:lstStyle/>
                    <a:p>
                      <a:pPr algn="r" fontAlgn="b"/>
                      <a:endParaRPr lang="en-SG" sz="1600" b="1" i="0" u="none" strike="noStrike" dirty="0">
                        <a:solidFill>
                          <a:srgbClr val="000000"/>
                        </a:solidFill>
                        <a:effectLst/>
                        <a:latin typeface="+mn-lt"/>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1564504390"/>
                  </a:ext>
                </a:extLst>
              </a:tr>
            </a:tbl>
          </a:graphicData>
        </a:graphic>
      </p:graphicFrame>
    </p:spTree>
    <p:extLst>
      <p:ext uri="{BB962C8B-B14F-4D97-AF65-F5344CB8AC3E}">
        <p14:creationId xmlns:p14="http://schemas.microsoft.com/office/powerpoint/2010/main" val="117501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8. Project Team</a:t>
            </a:r>
          </a:p>
        </p:txBody>
      </p:sp>
      <p:sp>
        <p:nvSpPr>
          <p:cNvPr id="13" name="Slide Number Placeholder 12"/>
          <p:cNvSpPr>
            <a:spLocks noGrp="1"/>
          </p:cNvSpPr>
          <p:nvPr>
            <p:ph type="sldNum" sz="quarter" idx="4"/>
          </p:nvPr>
        </p:nvSpPr>
        <p:spPr>
          <a:xfrm>
            <a:off x="11784632" y="6547672"/>
            <a:ext cx="360000" cy="288000"/>
          </a:xfrm>
        </p:spPr>
        <p:txBody>
          <a:bodyPr/>
          <a:lstStyle/>
          <a:p>
            <a:fld id="{0C70C2A6-B8F8-4030-A942-741542283CE2}" type="slidenum">
              <a:rPr lang="en-GB" smtClean="0"/>
              <a:pPr/>
              <a:t>13</a:t>
            </a:fld>
            <a:endParaRPr lang="en-GB" dirty="0"/>
          </a:p>
        </p:txBody>
      </p:sp>
      <p:graphicFrame>
        <p:nvGraphicFramePr>
          <p:cNvPr id="9" name="Table 8">
            <a:extLst>
              <a:ext uri="{FF2B5EF4-FFF2-40B4-BE49-F238E27FC236}">
                <a16:creationId xmlns:a16="http://schemas.microsoft.com/office/drawing/2014/main" id="{97530E6A-04E0-41BA-8A6F-C348EF2B3B3C}"/>
              </a:ext>
            </a:extLst>
          </p:cNvPr>
          <p:cNvGraphicFramePr>
            <a:graphicFrameLocks noGrp="1"/>
          </p:cNvGraphicFramePr>
          <p:nvPr>
            <p:extLst>
              <p:ext uri="{D42A27DB-BD31-4B8C-83A1-F6EECF244321}">
                <p14:modId xmlns:p14="http://schemas.microsoft.com/office/powerpoint/2010/main" val="2918173315"/>
              </p:ext>
            </p:extLst>
          </p:nvPr>
        </p:nvGraphicFramePr>
        <p:xfrm>
          <a:off x="379931" y="620688"/>
          <a:ext cx="11429999" cy="4484053"/>
        </p:xfrm>
        <a:graphic>
          <a:graphicData uri="http://schemas.openxmlformats.org/drawingml/2006/table">
            <a:tbl>
              <a:tblPr firstRow="1" bandRow="1">
                <a:tableStyleId>{5940675A-B579-460E-94D1-54222C63F5DA}</a:tableStyleId>
              </a:tblPr>
              <a:tblGrid>
                <a:gridCol w="523526">
                  <a:extLst>
                    <a:ext uri="{9D8B030D-6E8A-4147-A177-3AD203B41FA5}">
                      <a16:colId xmlns:a16="http://schemas.microsoft.com/office/drawing/2014/main" val="1660575010"/>
                    </a:ext>
                  </a:extLst>
                </a:gridCol>
                <a:gridCol w="2168207">
                  <a:extLst>
                    <a:ext uri="{9D8B030D-6E8A-4147-A177-3AD203B41FA5}">
                      <a16:colId xmlns:a16="http://schemas.microsoft.com/office/drawing/2014/main" val="1975336618"/>
                    </a:ext>
                  </a:extLst>
                </a:gridCol>
                <a:gridCol w="3024336">
                  <a:extLst>
                    <a:ext uri="{9D8B030D-6E8A-4147-A177-3AD203B41FA5}">
                      <a16:colId xmlns:a16="http://schemas.microsoft.com/office/drawing/2014/main" val="1491974542"/>
                    </a:ext>
                  </a:extLst>
                </a:gridCol>
                <a:gridCol w="1584176">
                  <a:extLst>
                    <a:ext uri="{9D8B030D-6E8A-4147-A177-3AD203B41FA5}">
                      <a16:colId xmlns:a16="http://schemas.microsoft.com/office/drawing/2014/main" val="2367279552"/>
                    </a:ext>
                  </a:extLst>
                </a:gridCol>
                <a:gridCol w="2016224">
                  <a:extLst>
                    <a:ext uri="{9D8B030D-6E8A-4147-A177-3AD203B41FA5}">
                      <a16:colId xmlns:a16="http://schemas.microsoft.com/office/drawing/2014/main" val="4221703050"/>
                    </a:ext>
                  </a:extLst>
                </a:gridCol>
                <a:gridCol w="1224136">
                  <a:extLst>
                    <a:ext uri="{9D8B030D-6E8A-4147-A177-3AD203B41FA5}">
                      <a16:colId xmlns:a16="http://schemas.microsoft.com/office/drawing/2014/main" val="137289269"/>
                    </a:ext>
                  </a:extLst>
                </a:gridCol>
                <a:gridCol w="889394">
                  <a:extLst>
                    <a:ext uri="{9D8B030D-6E8A-4147-A177-3AD203B41FA5}">
                      <a16:colId xmlns:a16="http://schemas.microsoft.com/office/drawing/2014/main" val="4250547116"/>
                    </a:ext>
                  </a:extLst>
                </a:gridCol>
              </a:tblGrid>
              <a:tr h="406709">
                <a:tc>
                  <a:txBody>
                    <a:bodyPr/>
                    <a:lstStyle/>
                    <a:p>
                      <a:pPr algn="ctr"/>
                      <a:r>
                        <a:rPr lang="en-SG" sz="1600" b="1" dirty="0">
                          <a:latin typeface="+mn-lt"/>
                        </a:rPr>
                        <a:t>S/N</a:t>
                      </a:r>
                      <a:endParaRPr lang="en-SG" sz="1600" b="1" dirty="0">
                        <a:latin typeface="+mn-lt"/>
                        <a:cs typeface="Arial" panose="020B0604020202020204" pitchFamily="34" charset="0"/>
                      </a:endParaRPr>
                    </a:p>
                  </a:txBody>
                  <a:tcPr>
                    <a:solidFill>
                      <a:schemeClr val="bg1">
                        <a:lumMod val="85000"/>
                      </a:schemeClr>
                    </a:solidFill>
                  </a:tcPr>
                </a:tc>
                <a:tc>
                  <a:txBody>
                    <a:bodyPr/>
                    <a:lstStyle/>
                    <a:p>
                      <a:pPr algn="ctr"/>
                      <a:r>
                        <a:rPr lang="en-SG" sz="1600" b="1" dirty="0">
                          <a:latin typeface="+mn-lt"/>
                        </a:rPr>
                        <a:t>Name, Designation</a:t>
                      </a:r>
                      <a:endParaRPr lang="en-SG" sz="1600" b="1" dirty="0">
                        <a:latin typeface="+mn-lt"/>
                        <a:cs typeface="Arial" panose="020B0604020202020204" pitchFamily="34" charset="0"/>
                      </a:endParaRPr>
                    </a:p>
                  </a:txBody>
                  <a:tcPr>
                    <a:solidFill>
                      <a:schemeClr val="bg1">
                        <a:lumMod val="85000"/>
                      </a:schemeClr>
                    </a:solidFill>
                  </a:tcPr>
                </a:tc>
                <a:tc>
                  <a:txBody>
                    <a:bodyPr/>
                    <a:lstStyle/>
                    <a:p>
                      <a:r>
                        <a:rPr lang="en-SG" sz="1800" b="1" kern="1200" dirty="0">
                          <a:solidFill>
                            <a:schemeClr val="tx1"/>
                          </a:solidFill>
                          <a:effectLst/>
                          <a:latin typeface="+mn-lt"/>
                          <a:ea typeface="+mn-ea"/>
                          <a:cs typeface="+mn-cs"/>
                        </a:rPr>
                        <a:t>Involve in which work packages. </a:t>
                      </a:r>
                    </a:p>
                    <a:p>
                      <a:r>
                        <a:rPr lang="en-SG" sz="1800" b="1" kern="1200" dirty="0">
                          <a:solidFill>
                            <a:schemeClr val="tx1"/>
                          </a:solidFill>
                          <a:effectLst/>
                          <a:latin typeface="+mn-lt"/>
                          <a:ea typeface="+mn-ea"/>
                          <a:cs typeface="+mn-cs"/>
                        </a:rPr>
                        <a:t>Job scope in project</a:t>
                      </a:r>
                      <a:endParaRPr lang="en-SG" sz="1800" kern="1200" dirty="0">
                        <a:solidFill>
                          <a:schemeClr val="tx1"/>
                        </a:solidFill>
                        <a:effectLst/>
                        <a:latin typeface="+mn-lt"/>
                        <a:ea typeface="+mn-ea"/>
                        <a:cs typeface="+mn-cs"/>
                      </a:endParaRPr>
                    </a:p>
                    <a:p>
                      <a:r>
                        <a:rPr lang="en-SG" sz="1800" b="1" kern="1200" dirty="0">
                          <a:solidFill>
                            <a:schemeClr val="tx1"/>
                          </a:solidFill>
                          <a:effectLst/>
                          <a:latin typeface="+mn-lt"/>
                          <a:ea typeface="+mn-ea"/>
                          <a:cs typeface="+mn-cs"/>
                        </a:rPr>
                        <a:t>(list at least 2-3 points)</a:t>
                      </a:r>
                      <a:endParaRPr lang="en-SG" sz="1600" b="0" dirty="0">
                        <a:latin typeface="+mn-lt"/>
                        <a:cs typeface="Arial" panose="020B0604020202020204" pitchFamily="34" charset="0"/>
                      </a:endParaRPr>
                    </a:p>
                  </a:txBody>
                  <a:tcPr>
                    <a:solidFill>
                      <a:schemeClr val="bg1">
                        <a:lumMod val="85000"/>
                      </a:schemeClr>
                    </a:solidFill>
                  </a:tcPr>
                </a:tc>
                <a:tc>
                  <a:txBody>
                    <a:bodyPr/>
                    <a:lstStyle/>
                    <a:p>
                      <a:pPr algn="ctr"/>
                      <a:r>
                        <a:rPr lang="en-SG" sz="1600" b="1" dirty="0">
                          <a:latin typeface="+mn-lt"/>
                        </a:rPr>
                        <a:t>Nationality/</a:t>
                      </a:r>
                    </a:p>
                    <a:p>
                      <a:pPr algn="ctr"/>
                      <a:r>
                        <a:rPr lang="en-SG" sz="1600" b="1" kern="1200" dirty="0">
                          <a:solidFill>
                            <a:schemeClr val="tx1"/>
                          </a:solidFill>
                          <a:latin typeface="+mn-lt"/>
                          <a:ea typeface="+mn-ea"/>
                          <a:cs typeface="+mn-cs"/>
                        </a:rPr>
                        <a:t>Working in which Country</a:t>
                      </a:r>
                    </a:p>
                  </a:txBody>
                  <a:tcPr>
                    <a:solidFill>
                      <a:schemeClr val="bg1">
                        <a:lumMod val="85000"/>
                      </a:schemeClr>
                    </a:solidFill>
                  </a:tcPr>
                </a:tc>
                <a:tc>
                  <a:txBody>
                    <a:bodyPr/>
                    <a:lstStyle/>
                    <a:p>
                      <a:pPr algn="ctr"/>
                      <a:r>
                        <a:rPr lang="en-SG" sz="1600" b="1" dirty="0">
                          <a:latin typeface="+mn-lt"/>
                        </a:rPr>
                        <a:t>Company</a:t>
                      </a:r>
                      <a:endParaRPr lang="en-SG" sz="1600" b="1" dirty="0">
                        <a:latin typeface="+mn-lt"/>
                        <a:cs typeface="Arial" panose="020B0604020202020204" pitchFamily="34" charset="0"/>
                      </a:endParaRPr>
                    </a:p>
                  </a:txBody>
                  <a:tcPr>
                    <a:solidFill>
                      <a:schemeClr val="bg1">
                        <a:lumMod val="85000"/>
                      </a:schemeClr>
                    </a:solidFill>
                  </a:tcPr>
                </a:tc>
                <a:tc>
                  <a:txBody>
                    <a:bodyPr/>
                    <a:lstStyle/>
                    <a:p>
                      <a:pPr algn="ctr"/>
                      <a:r>
                        <a:rPr lang="en-SG" sz="1600" b="1" dirty="0">
                          <a:latin typeface="+mn-lt"/>
                        </a:rPr>
                        <a:t>Years of experience</a:t>
                      </a:r>
                      <a:endParaRPr lang="en-SG" sz="1600" b="1" dirty="0">
                        <a:latin typeface="+mn-lt"/>
                        <a:cs typeface="Arial" panose="020B0604020202020204" pitchFamily="34" charset="0"/>
                      </a:endParaRPr>
                    </a:p>
                  </a:txBody>
                  <a:tcPr>
                    <a:solidFill>
                      <a:schemeClr val="bg1">
                        <a:lumMod val="85000"/>
                      </a:schemeClr>
                    </a:solidFill>
                  </a:tcPr>
                </a:tc>
                <a:tc>
                  <a:txBody>
                    <a:bodyPr/>
                    <a:lstStyle/>
                    <a:p>
                      <a:pPr algn="ctr"/>
                      <a:r>
                        <a:rPr lang="en-SG" sz="1600" b="1" baseline="0" dirty="0">
                          <a:latin typeface="+mn-lt"/>
                        </a:rPr>
                        <a:t>Funding Needed (Y/N)</a:t>
                      </a:r>
                      <a:endParaRPr lang="en-SG" sz="1600" b="1" dirty="0">
                        <a:latin typeface="+mn-lt"/>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2041336318"/>
                  </a:ext>
                </a:extLst>
              </a:tr>
              <a:tr h="292255">
                <a:tc>
                  <a:txBody>
                    <a:bodyPr/>
                    <a:lstStyle/>
                    <a:p>
                      <a:pPr algn="ctr">
                        <a:lnSpc>
                          <a:spcPct val="115000"/>
                        </a:lnSpc>
                        <a:spcAft>
                          <a:spcPts val="0"/>
                        </a:spcAft>
                        <a:tabLst>
                          <a:tab pos="2743200" algn="ctr"/>
                          <a:tab pos="5486400" algn="r"/>
                        </a:tabLst>
                      </a:pPr>
                      <a:r>
                        <a:rPr lang="en-SG" sz="1200" dirty="0" err="1">
                          <a:effectLst/>
                          <a:latin typeface="Arial" panose="020B0604020202020204" pitchFamily="34" charset="0"/>
                          <a:ea typeface="Times New Roman" panose="02020603050405020304" pitchFamily="18" charset="0"/>
                          <a:cs typeface="Arial" panose="020B0604020202020204" pitchFamily="34" charset="0"/>
                        </a:rPr>
                        <a:t>E.g</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2743200" algn="ctr"/>
                          <a:tab pos="5486400" algn="r"/>
                          <a:tab pos="457200" algn="l"/>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George</a:t>
                      </a:r>
                      <a:r>
                        <a:rPr lang="en-SG" sz="1200" baseline="0" dirty="0">
                          <a:effectLst/>
                          <a:latin typeface="Arial" panose="020B0604020202020204" pitchFamily="34" charset="0"/>
                          <a:ea typeface="Times New Roman" panose="02020603050405020304" pitchFamily="18" charset="0"/>
                          <a:cs typeface="Arial" panose="020B0604020202020204" pitchFamily="34" charset="0"/>
                        </a:rPr>
                        <a:t> Tan</a:t>
                      </a:r>
                      <a:r>
                        <a:rPr lang="en-SG" sz="1200" dirty="0">
                          <a:effectLst/>
                          <a:latin typeface="Arial" panose="020B0604020202020204" pitchFamily="34" charset="0"/>
                          <a:ea typeface="Times New Roman" panose="02020603050405020304" pitchFamily="18" charset="0"/>
                          <a:cs typeface="Arial" panose="020B0604020202020204" pitchFamily="34" charset="0"/>
                        </a:rPr>
                        <a:t>, Senior Engineer</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tabLst>
                          <a:tab pos="2743200" algn="ctr"/>
                          <a:tab pos="5486400" algn="r"/>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Software Developer for A, B, C</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743200" algn="ctr"/>
                          <a:tab pos="5486400" algn="r"/>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System testing for A, B, C</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2743200" algn="ctr"/>
                          <a:tab pos="5486400" algn="r"/>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Report writing</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2743200" algn="ctr"/>
                          <a:tab pos="5486400" algn="r"/>
                          <a:tab pos="457200" algn="l"/>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French/Singapore</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2743200" algn="ctr"/>
                          <a:tab pos="5486400" algn="r"/>
                          <a:tab pos="457200" algn="l"/>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ABC</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2743200" algn="ctr"/>
                          <a:tab pos="5486400" algn="r"/>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10</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2743200" algn="ctr"/>
                          <a:tab pos="5486400" algn="r"/>
                          <a:tab pos="457200" algn="l"/>
                        </a:tabLst>
                      </a:pPr>
                      <a:r>
                        <a:rPr lang="en-SG" sz="1200" dirty="0">
                          <a:effectLst/>
                          <a:latin typeface="Arial" panose="020B0604020202020204" pitchFamily="34" charset="0"/>
                          <a:ea typeface="Times New Roman" panose="02020603050405020304" pitchFamily="18" charset="0"/>
                          <a:cs typeface="Arial" panose="020B0604020202020204" pitchFamily="34" charset="0"/>
                        </a:rPr>
                        <a:t>Y</a:t>
                      </a:r>
                      <a:endParaRPr lang="en-SG" sz="12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02403498"/>
                  </a:ext>
                </a:extLst>
              </a:tr>
              <a:tr h="292255">
                <a:tc>
                  <a:txBody>
                    <a:bodyPr/>
                    <a:lstStyle/>
                    <a:p>
                      <a:r>
                        <a:rPr lang="en-US" sz="1600" dirty="0">
                          <a:latin typeface="+mn-lt"/>
                          <a:cs typeface="Arial" panose="020B0604020202020204" pitchFamily="34" charset="0"/>
                        </a:rPr>
                        <a:t>1</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extLst>
                  <a:ext uri="{0D108BD9-81ED-4DB2-BD59-A6C34878D82A}">
                    <a16:rowId xmlns:a16="http://schemas.microsoft.com/office/drawing/2014/main" val="2505503588"/>
                  </a:ext>
                </a:extLst>
              </a:tr>
              <a:tr h="292255">
                <a:tc>
                  <a:txBody>
                    <a:bodyPr/>
                    <a:lstStyle/>
                    <a:p>
                      <a:r>
                        <a:rPr lang="en-US" sz="1600" dirty="0">
                          <a:latin typeface="+mn-lt"/>
                          <a:cs typeface="Arial" panose="020B0604020202020204" pitchFamily="34" charset="0"/>
                        </a:rPr>
                        <a:t>2</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1243799055"/>
                  </a:ext>
                </a:extLst>
              </a:tr>
              <a:tr h="292255">
                <a:tc>
                  <a:txBody>
                    <a:bodyPr/>
                    <a:lstStyle/>
                    <a:p>
                      <a:r>
                        <a:rPr lang="en-US" sz="1600" dirty="0">
                          <a:latin typeface="+mn-lt"/>
                          <a:cs typeface="Arial" panose="020B0604020202020204" pitchFamily="34" charset="0"/>
                        </a:rPr>
                        <a:t>3</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3444234889"/>
                  </a:ext>
                </a:extLst>
              </a:tr>
              <a:tr h="292255">
                <a:tc>
                  <a:txBody>
                    <a:bodyPr/>
                    <a:lstStyle/>
                    <a:p>
                      <a:r>
                        <a:rPr lang="en-US" sz="1600" dirty="0">
                          <a:latin typeface="+mn-lt"/>
                          <a:cs typeface="Arial" panose="020B0604020202020204" pitchFamily="34" charset="0"/>
                        </a:rPr>
                        <a:t>4</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3997678379"/>
                  </a:ext>
                </a:extLst>
              </a:tr>
              <a:tr h="292255">
                <a:tc>
                  <a:txBody>
                    <a:bodyPr/>
                    <a:lstStyle/>
                    <a:p>
                      <a:r>
                        <a:rPr lang="en-US" sz="1600" dirty="0">
                          <a:latin typeface="+mn-lt"/>
                          <a:cs typeface="Arial" panose="020B0604020202020204" pitchFamily="34" charset="0"/>
                        </a:rPr>
                        <a:t>5</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3487670903"/>
                  </a:ext>
                </a:extLst>
              </a:tr>
              <a:tr h="292255">
                <a:tc>
                  <a:txBody>
                    <a:bodyPr/>
                    <a:lstStyle/>
                    <a:p>
                      <a:r>
                        <a:rPr lang="en-US" sz="1600" dirty="0">
                          <a:latin typeface="+mn-lt"/>
                          <a:cs typeface="Arial" panose="020B0604020202020204" pitchFamily="34" charset="0"/>
                        </a:rPr>
                        <a:t>6</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4036936090"/>
                  </a:ext>
                </a:extLst>
              </a:tr>
              <a:tr h="292255">
                <a:tc>
                  <a:txBody>
                    <a:bodyPr/>
                    <a:lstStyle/>
                    <a:p>
                      <a:r>
                        <a:rPr lang="en-US" sz="1600" dirty="0">
                          <a:latin typeface="+mn-lt"/>
                          <a:cs typeface="Arial" panose="020B0604020202020204" pitchFamily="34" charset="0"/>
                        </a:rPr>
                        <a:t>7</a:t>
                      </a:r>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1816600905"/>
                  </a:ext>
                </a:extLst>
              </a:tr>
              <a:tr h="292255">
                <a:tc>
                  <a:txBody>
                    <a:bodyPr/>
                    <a:lstStyle/>
                    <a:p>
                      <a:r>
                        <a:rPr lang="en-SG" sz="1600" dirty="0">
                          <a:latin typeface="+mn-lt"/>
                          <a:cs typeface="Arial" panose="020B0604020202020204" pitchFamily="34" charset="0"/>
                        </a:rPr>
                        <a:t>8</a:t>
                      </a:r>
                    </a:p>
                  </a:txBody>
                  <a:tcPr/>
                </a:tc>
                <a:tc>
                  <a:txBody>
                    <a:bodyPr/>
                    <a:lstStyle/>
                    <a:p>
                      <a:endParaRPr lang="en-SG" sz="1600" dirty="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tc>
                  <a:txBody>
                    <a:bodyPr/>
                    <a:lstStyle/>
                    <a:p>
                      <a:endParaRPr lang="en-SG" sz="1600" dirty="0">
                        <a:latin typeface="+mn-lt"/>
                        <a:cs typeface="Arial" panose="020B0604020202020204" pitchFamily="34" charset="0"/>
                      </a:endParaRPr>
                    </a:p>
                  </a:txBody>
                  <a:tcPr/>
                </a:tc>
                <a:extLst>
                  <a:ext uri="{0D108BD9-81ED-4DB2-BD59-A6C34878D82A}">
                    <a16:rowId xmlns:a16="http://schemas.microsoft.com/office/drawing/2014/main" val="2834420673"/>
                  </a:ext>
                </a:extLst>
              </a:tr>
            </a:tbl>
          </a:graphicData>
        </a:graphic>
      </p:graphicFrame>
      <p:sp>
        <p:nvSpPr>
          <p:cNvPr id="6" name="TextBox 5">
            <a:extLst>
              <a:ext uri="{FF2B5EF4-FFF2-40B4-BE49-F238E27FC236}">
                <a16:creationId xmlns:a16="http://schemas.microsoft.com/office/drawing/2014/main" id="{D5AC5EC5-DA5E-4CDF-9427-875816FEB848}"/>
              </a:ext>
            </a:extLst>
          </p:cNvPr>
          <p:cNvSpPr txBox="1"/>
          <p:nvPr/>
        </p:nvSpPr>
        <p:spPr>
          <a:xfrm>
            <a:off x="12288688" y="962821"/>
            <a:ext cx="2196000" cy="4431983"/>
          </a:xfrm>
          <a:prstGeom prst="rect">
            <a:avLst/>
          </a:prstGeom>
          <a:solidFill>
            <a:schemeClr val="accent6">
              <a:lumMod val="20000"/>
              <a:lumOff val="80000"/>
            </a:schemeClr>
          </a:solidFill>
          <a:ln>
            <a:solidFill>
              <a:schemeClr val="bg1">
                <a:lumMod val="50000"/>
              </a:schemeClr>
            </a:solidFill>
          </a:ln>
        </p:spPr>
        <p:txBody>
          <a:bodyPr wrap="square" rtlCol="0">
            <a:spAutoFit/>
          </a:bodyPr>
          <a:lstStyle/>
          <a:p>
            <a:pPr marL="0" lvl="1">
              <a:spcAft>
                <a:spcPts val="600"/>
              </a:spcAft>
              <a:buSzPct val="120000"/>
            </a:pPr>
            <a:r>
              <a:rPr lang="en-US" sz="1400" b="1" dirty="0"/>
              <a:t>Note to Applicant:</a:t>
            </a:r>
          </a:p>
          <a:p>
            <a:pPr marL="0" lvl="1">
              <a:spcAft>
                <a:spcPts val="600"/>
              </a:spcAft>
              <a:buSzPct val="120000"/>
            </a:pPr>
            <a:r>
              <a:rPr lang="en-US" sz="1400" b="1" dirty="0"/>
              <a:t>At least 50% </a:t>
            </a:r>
            <a:r>
              <a:rPr lang="en-US" sz="1400" dirty="0"/>
              <a:t>of manpower funded must be </a:t>
            </a:r>
            <a:r>
              <a:rPr lang="en-US" sz="1400" b="1" dirty="0"/>
              <a:t>Singaporean or Singapore PR.</a:t>
            </a:r>
          </a:p>
          <a:p>
            <a:pPr marL="0" lvl="1">
              <a:spcAft>
                <a:spcPts val="600"/>
              </a:spcAft>
              <a:buSzPct val="120000"/>
            </a:pPr>
            <a:endParaRPr lang="en-US" sz="1400" b="1" dirty="0"/>
          </a:p>
          <a:p>
            <a:pPr marL="0" lvl="1">
              <a:spcAft>
                <a:spcPts val="600"/>
              </a:spcAft>
              <a:buSzPct val="120000"/>
            </a:pPr>
            <a:r>
              <a:rPr lang="en-US" sz="1400" dirty="0"/>
              <a:t>Funded manpower must be physically working in Singapore</a:t>
            </a:r>
          </a:p>
          <a:p>
            <a:pPr marL="0" lvl="1">
              <a:spcAft>
                <a:spcPts val="600"/>
              </a:spcAft>
              <a:buSzPct val="120000"/>
            </a:pPr>
            <a:endParaRPr lang="en-US" sz="1400" b="1" dirty="0"/>
          </a:p>
          <a:p>
            <a:pPr marL="0" lvl="1">
              <a:spcAft>
                <a:spcPts val="600"/>
              </a:spcAft>
              <a:buSzPct val="120000"/>
            </a:pPr>
            <a:r>
              <a:rPr lang="en-US" sz="1400" dirty="0"/>
              <a:t>Only technical manpower implementing the project such as engineer and consultant will be funded. </a:t>
            </a:r>
          </a:p>
          <a:p>
            <a:pPr marL="0" lvl="1">
              <a:spcAft>
                <a:spcPts val="600"/>
              </a:spcAft>
              <a:buSzPct val="120000"/>
            </a:pPr>
            <a:r>
              <a:rPr lang="en-US" sz="1400" dirty="0"/>
              <a:t>Non-technical manpower such as project manager, sales, marketing and admin staff will not be funded.</a:t>
            </a:r>
          </a:p>
        </p:txBody>
      </p:sp>
    </p:spTree>
    <p:extLst>
      <p:ext uri="{BB962C8B-B14F-4D97-AF65-F5344CB8AC3E}">
        <p14:creationId xmlns:p14="http://schemas.microsoft.com/office/powerpoint/2010/main" val="163597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9. Company Background</a:t>
            </a:r>
          </a:p>
        </p:txBody>
      </p:sp>
      <p:graphicFrame>
        <p:nvGraphicFramePr>
          <p:cNvPr id="4" name="Table 3"/>
          <p:cNvGraphicFramePr>
            <a:graphicFrameLocks noGrp="1"/>
          </p:cNvGraphicFramePr>
          <p:nvPr>
            <p:extLst>
              <p:ext uri="{D42A27DB-BD31-4B8C-83A1-F6EECF244321}">
                <p14:modId xmlns:p14="http://schemas.microsoft.com/office/powerpoint/2010/main" val="3519507047"/>
              </p:ext>
            </p:extLst>
          </p:nvPr>
        </p:nvGraphicFramePr>
        <p:xfrm>
          <a:off x="379931" y="641216"/>
          <a:ext cx="11430000" cy="3291840"/>
        </p:xfrm>
        <a:graphic>
          <a:graphicData uri="http://schemas.openxmlformats.org/drawingml/2006/table">
            <a:tbl>
              <a:tblPr>
                <a:tableStyleId>{5940675A-B579-460E-94D1-54222C63F5DA}</a:tableStyleId>
              </a:tblPr>
              <a:tblGrid>
                <a:gridCol w="603501">
                  <a:extLst>
                    <a:ext uri="{9D8B030D-6E8A-4147-A177-3AD203B41FA5}">
                      <a16:colId xmlns:a16="http://schemas.microsoft.com/office/drawing/2014/main" val="2090872917"/>
                    </a:ext>
                  </a:extLst>
                </a:gridCol>
                <a:gridCol w="3024336">
                  <a:extLst>
                    <a:ext uri="{9D8B030D-6E8A-4147-A177-3AD203B41FA5}">
                      <a16:colId xmlns:a16="http://schemas.microsoft.com/office/drawing/2014/main" val="3316128758"/>
                    </a:ext>
                  </a:extLst>
                </a:gridCol>
                <a:gridCol w="2448272">
                  <a:extLst>
                    <a:ext uri="{9D8B030D-6E8A-4147-A177-3AD203B41FA5}">
                      <a16:colId xmlns:a16="http://schemas.microsoft.com/office/drawing/2014/main" val="1183025068"/>
                    </a:ext>
                  </a:extLst>
                </a:gridCol>
                <a:gridCol w="5353891">
                  <a:extLst>
                    <a:ext uri="{9D8B030D-6E8A-4147-A177-3AD203B41FA5}">
                      <a16:colId xmlns:a16="http://schemas.microsoft.com/office/drawing/2014/main" val="3708598918"/>
                    </a:ext>
                  </a:extLst>
                </a:gridCol>
              </a:tblGrid>
              <a:tr h="350182">
                <a:tc>
                  <a:txBody>
                    <a:bodyPr/>
                    <a:lstStyle/>
                    <a:p>
                      <a:pPr algn="ctr" fontAlgn="ctr"/>
                      <a:r>
                        <a:rPr lang="en-SG" sz="1800" b="1" i="0" u="none" strike="noStrike" dirty="0">
                          <a:solidFill>
                            <a:srgbClr val="000000"/>
                          </a:solidFill>
                          <a:effectLst/>
                          <a:latin typeface="+mn-lt"/>
                          <a:cs typeface="Arial" panose="020B0604020202020204" pitchFamily="34" charset="0"/>
                        </a:rPr>
                        <a:t>No</a:t>
                      </a:r>
                    </a:p>
                  </a:txBody>
                  <a:tcPr anchor="ctr">
                    <a:solidFill>
                      <a:schemeClr val="bg1">
                        <a:lumMod val="85000"/>
                      </a:schemeClr>
                    </a:solidFill>
                  </a:tcPr>
                </a:tc>
                <a:tc>
                  <a:txBody>
                    <a:bodyPr/>
                    <a:lstStyle/>
                    <a:p>
                      <a:pPr algn="ctr" fontAlgn="ctr"/>
                      <a:r>
                        <a:rPr lang="en-US" sz="1800" b="1" u="none" strike="noStrike" dirty="0">
                          <a:effectLst/>
                        </a:rPr>
                        <a:t>Category </a:t>
                      </a:r>
                      <a:endParaRPr lang="en-SG" sz="18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tc>
                  <a:txBody>
                    <a:bodyPr/>
                    <a:lstStyle/>
                    <a:p>
                      <a:pPr algn="ctr" fontAlgn="ctr"/>
                      <a:r>
                        <a:rPr lang="en-US" sz="1800" b="1" u="none" strike="noStrike" dirty="0">
                          <a:effectLst/>
                        </a:rPr>
                        <a:t>Sub-category</a:t>
                      </a:r>
                      <a:endParaRPr lang="en-SG" sz="18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tc>
                  <a:txBody>
                    <a:bodyPr/>
                    <a:lstStyle/>
                    <a:p>
                      <a:pPr algn="ctr" fontAlgn="ctr"/>
                      <a:r>
                        <a:rPr lang="en-US" sz="1800" b="1" u="none" strike="noStrike" dirty="0">
                          <a:effectLst/>
                        </a:rPr>
                        <a:t>Value</a:t>
                      </a:r>
                      <a:endParaRPr lang="en-SG" sz="1800" b="1" i="0" u="none" strike="noStrike" dirty="0">
                        <a:solidFill>
                          <a:srgbClr val="000000"/>
                        </a:solidFill>
                        <a:effectLst/>
                        <a:latin typeface="+mn-lt"/>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579317681"/>
                  </a:ext>
                </a:extLst>
              </a:tr>
              <a:tr h="354320">
                <a:tc>
                  <a:txBody>
                    <a:bodyPr/>
                    <a:lstStyle/>
                    <a:p>
                      <a:pPr algn="ctr" fontAlgn="t"/>
                      <a:r>
                        <a:rPr lang="en-SG" sz="1800" b="1" i="0" u="none" strike="noStrike" dirty="0">
                          <a:solidFill>
                            <a:srgbClr val="000000"/>
                          </a:solidFill>
                          <a:effectLst/>
                          <a:latin typeface="+mn-lt"/>
                          <a:cs typeface="Arial" panose="020B0604020202020204" pitchFamily="34" charset="0"/>
                        </a:rPr>
                        <a:t>1</a:t>
                      </a:r>
                    </a:p>
                  </a:txBody>
                  <a:tcPr anchor="ctr">
                    <a:solidFill>
                      <a:schemeClr val="bg1"/>
                    </a:solidFill>
                  </a:tcPr>
                </a:tc>
                <a:tc>
                  <a:txBody>
                    <a:bodyPr/>
                    <a:lstStyle/>
                    <a:p>
                      <a:pPr algn="l" fontAlgn="t"/>
                      <a:r>
                        <a:rPr lang="en-SG" sz="1800" b="1" u="none" strike="noStrike" dirty="0">
                          <a:effectLst/>
                        </a:rPr>
                        <a:t>Full company name</a:t>
                      </a:r>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t"/>
                      <a:endParaRPr lang="en-SG" sz="1800" b="0"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b"/>
                      <a:r>
                        <a:rPr lang="en-SG" sz="1800" u="none" strike="noStrike" dirty="0">
                          <a:effectLst/>
                        </a:rPr>
                        <a:t> </a:t>
                      </a:r>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412574880"/>
                  </a:ext>
                </a:extLst>
              </a:tr>
              <a:tr h="276592">
                <a:tc>
                  <a:txBody>
                    <a:bodyPr/>
                    <a:lstStyle/>
                    <a:p>
                      <a:pPr algn="ctr" fontAlgn="t"/>
                      <a:r>
                        <a:rPr lang="en-SG" sz="1800" b="1" i="0" u="none" strike="noStrike" dirty="0">
                          <a:solidFill>
                            <a:srgbClr val="000000"/>
                          </a:solidFill>
                          <a:effectLst/>
                          <a:latin typeface="+mn-lt"/>
                          <a:cs typeface="Arial" panose="020B0604020202020204" pitchFamily="34" charset="0"/>
                        </a:rPr>
                        <a:t>2</a:t>
                      </a:r>
                    </a:p>
                  </a:txBody>
                  <a:tcPr anchor="ctr">
                    <a:solidFill>
                      <a:schemeClr val="bg1"/>
                    </a:solidFill>
                  </a:tcPr>
                </a:tc>
                <a:tc>
                  <a:txBody>
                    <a:bodyPr/>
                    <a:lstStyle/>
                    <a:p>
                      <a:pPr algn="l" fontAlgn="t"/>
                      <a:r>
                        <a:rPr lang="en-SG" sz="1800" b="1" i="0" u="none" strike="noStrike" dirty="0">
                          <a:solidFill>
                            <a:srgbClr val="000000"/>
                          </a:solidFill>
                          <a:effectLst/>
                          <a:latin typeface="+mn-lt"/>
                          <a:cs typeface="Arial" panose="020B0604020202020204" pitchFamily="34" charset="0"/>
                        </a:rPr>
                        <a:t>Company global headquarter</a:t>
                      </a:r>
                    </a:p>
                  </a:txBody>
                  <a:tcPr anchor="ctr">
                    <a:solidFill>
                      <a:schemeClr val="bg1"/>
                    </a:solidFill>
                  </a:tcPr>
                </a:tc>
                <a:tc>
                  <a:txBody>
                    <a:bodyPr/>
                    <a:lstStyle/>
                    <a:p>
                      <a:pPr algn="l" fontAlgn="t"/>
                      <a:r>
                        <a:rPr lang="en-US" sz="1800" kern="1200" dirty="0">
                          <a:solidFill>
                            <a:schemeClr val="tx1"/>
                          </a:solidFill>
                          <a:effectLst/>
                          <a:latin typeface="+mn-lt"/>
                          <a:ea typeface="+mn-ea"/>
                          <a:cs typeface="+mn-cs"/>
                        </a:rPr>
                        <a:t>Country</a:t>
                      </a:r>
                    </a:p>
                  </a:txBody>
                  <a:tcPr anchor="ctr">
                    <a:solidFill>
                      <a:schemeClr val="bg1"/>
                    </a:solidFill>
                  </a:tcPr>
                </a:tc>
                <a:tc>
                  <a:txBody>
                    <a:bodyPr/>
                    <a:lstStyle/>
                    <a:p>
                      <a:pPr algn="l" fontAlgn="b"/>
                      <a:r>
                        <a:rPr lang="en-SG" sz="1800" u="none" strike="noStrike" dirty="0">
                          <a:effectLst/>
                        </a:rPr>
                        <a:t> </a:t>
                      </a:r>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3683860222"/>
                  </a:ext>
                </a:extLst>
              </a:tr>
              <a:tr h="350182">
                <a:tc rowSpan="2">
                  <a:txBody>
                    <a:bodyPr/>
                    <a:lstStyle/>
                    <a:p>
                      <a:pPr algn="ctr" fontAlgn="t"/>
                      <a:r>
                        <a:rPr lang="en-SG" sz="1800" b="1" i="0" u="none" strike="noStrike" dirty="0">
                          <a:solidFill>
                            <a:srgbClr val="000000"/>
                          </a:solidFill>
                          <a:effectLst/>
                          <a:latin typeface="+mn-lt"/>
                          <a:cs typeface="Arial" panose="020B0604020202020204" pitchFamily="34" charset="0"/>
                        </a:rPr>
                        <a:t>3</a:t>
                      </a:r>
                    </a:p>
                  </a:txBody>
                  <a:tcPr anchor="ctr">
                    <a:solidFill>
                      <a:schemeClr val="bg1"/>
                    </a:solidFill>
                  </a:tcPr>
                </a:tc>
                <a:tc rowSpan="2">
                  <a:txBody>
                    <a:bodyPr/>
                    <a:lstStyle/>
                    <a:p>
                      <a:pPr algn="l" fontAlgn="t"/>
                      <a:r>
                        <a:rPr lang="en-GB" sz="1800" b="1" dirty="0"/>
                        <a:t>Years of establishment </a:t>
                      </a:r>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t"/>
                      <a:r>
                        <a:rPr lang="en-SG" sz="1800" b="0" i="0" u="none" strike="noStrike" dirty="0">
                          <a:solidFill>
                            <a:schemeClr val="tx1"/>
                          </a:solidFill>
                          <a:effectLst/>
                          <a:latin typeface="+mn-lt"/>
                          <a:cs typeface="+mn-cs"/>
                        </a:rPr>
                        <a:t>Global (exclude SG)</a:t>
                      </a:r>
                      <a:endParaRPr lang="en-SG" sz="1800" b="0"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b"/>
                      <a:r>
                        <a:rPr lang="en-SG" sz="1800" u="none" strike="noStrike" dirty="0">
                          <a:effectLst/>
                        </a:rPr>
                        <a:t> </a:t>
                      </a:r>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239082379"/>
                  </a:ext>
                </a:extLst>
              </a:tr>
              <a:tr h="350182">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solidFill>
                      <a:schemeClr val="bg1"/>
                    </a:solidFill>
                  </a:tcPr>
                </a:tc>
                <a:tc>
                  <a:txBody>
                    <a:bodyPr/>
                    <a:lstStyle/>
                    <a:p>
                      <a:pPr algn="l" fontAlgn="t"/>
                      <a:r>
                        <a:rPr lang="en-SG" sz="1800" b="0" i="0" u="none" strike="noStrike" dirty="0">
                          <a:solidFill>
                            <a:srgbClr val="000000"/>
                          </a:solidFill>
                          <a:effectLst/>
                          <a:latin typeface="+mn-lt"/>
                          <a:cs typeface="Arial" panose="020B0604020202020204" pitchFamily="34" charset="0"/>
                        </a:rPr>
                        <a:t>Singapore</a:t>
                      </a:r>
                    </a:p>
                  </a:txBody>
                  <a:tcPr anchor="ctr">
                    <a:solidFill>
                      <a:schemeClr val="bg1"/>
                    </a:solidFill>
                  </a:tcPr>
                </a:tc>
                <a:tc>
                  <a:txBody>
                    <a:bodyPr/>
                    <a:lstStyle/>
                    <a:p>
                      <a:pPr algn="l" fontAlgn="b"/>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3527786114"/>
                  </a:ext>
                </a:extLst>
              </a:tr>
              <a:tr h="350182">
                <a:tc rowSpan="2">
                  <a:txBody>
                    <a:bodyPr/>
                    <a:lstStyle/>
                    <a:p>
                      <a:pPr algn="ctr" fontAlgn="t"/>
                      <a:r>
                        <a:rPr lang="en-SG" sz="1800" b="1" i="0" u="none" strike="noStrike" dirty="0">
                          <a:solidFill>
                            <a:srgbClr val="000000"/>
                          </a:solidFill>
                          <a:effectLst/>
                          <a:latin typeface="+mn-lt"/>
                          <a:cs typeface="Arial" panose="020B0604020202020204" pitchFamily="34" charset="0"/>
                        </a:rPr>
                        <a:t>4</a:t>
                      </a:r>
                    </a:p>
                  </a:txBody>
                  <a:tcPr anchor="ctr">
                    <a:solidFill>
                      <a:schemeClr val="bg1"/>
                    </a:solidFill>
                  </a:tcPr>
                </a:tc>
                <a:tc rowSpan="2">
                  <a:txBody>
                    <a:bodyPr/>
                    <a:lstStyle/>
                    <a:p>
                      <a:pPr algn="l" fontAlgn="t"/>
                      <a:r>
                        <a:rPr lang="en-SG" sz="1800" b="1" i="0" u="none" strike="noStrike" dirty="0">
                          <a:solidFill>
                            <a:srgbClr val="000000"/>
                          </a:solidFill>
                          <a:effectLst/>
                          <a:latin typeface="+mn-lt"/>
                          <a:cs typeface="Arial" panose="020B0604020202020204" pitchFamily="34" charset="0"/>
                        </a:rPr>
                        <a:t>Number of employees</a:t>
                      </a:r>
                    </a:p>
                  </a:txBody>
                  <a:tcPr anchor="ctr">
                    <a:solidFill>
                      <a:schemeClr val="bg1"/>
                    </a:solidFill>
                  </a:tcPr>
                </a:tc>
                <a:tc>
                  <a:txBody>
                    <a:bodyPr/>
                    <a:lstStyle/>
                    <a:p>
                      <a:pPr algn="l" fontAlgn="t"/>
                      <a:r>
                        <a:rPr lang="en-SG" sz="1800" b="0" i="0" u="none" strike="noStrike" dirty="0">
                          <a:solidFill>
                            <a:schemeClr val="tx1"/>
                          </a:solidFill>
                          <a:effectLst/>
                          <a:latin typeface="+mn-lt"/>
                          <a:cs typeface="+mn-cs"/>
                        </a:rPr>
                        <a:t>Global (exclude SG)</a:t>
                      </a:r>
                      <a:endParaRPr lang="en-SG" sz="1800" b="0"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b"/>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393245344"/>
                  </a:ext>
                </a:extLst>
              </a:tr>
              <a:tr h="350182">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t"/>
                      <a:r>
                        <a:rPr lang="en-SG" sz="1800" b="0" i="0" u="none" strike="noStrike" dirty="0">
                          <a:solidFill>
                            <a:srgbClr val="000000"/>
                          </a:solidFill>
                          <a:effectLst/>
                          <a:latin typeface="+mn-lt"/>
                          <a:cs typeface="Arial" panose="020B0604020202020204" pitchFamily="34" charset="0"/>
                        </a:rPr>
                        <a:t>Singapore</a:t>
                      </a:r>
                    </a:p>
                  </a:txBody>
                  <a:tcPr anchor="ctr">
                    <a:solidFill>
                      <a:schemeClr val="bg1"/>
                    </a:solidFill>
                  </a:tcPr>
                </a:tc>
                <a:tc>
                  <a:txBody>
                    <a:bodyPr/>
                    <a:lstStyle/>
                    <a:p>
                      <a:pPr algn="l" fontAlgn="b"/>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425860363"/>
                  </a:ext>
                </a:extLst>
              </a:tr>
              <a:tr h="350182">
                <a:tc rowSpan="2">
                  <a:txBody>
                    <a:bodyPr/>
                    <a:lstStyle/>
                    <a:p>
                      <a:pPr algn="ctr" fontAlgn="t"/>
                      <a:r>
                        <a:rPr lang="en-SG" sz="1800" b="1" i="0" u="none" strike="noStrike" dirty="0">
                          <a:solidFill>
                            <a:srgbClr val="000000"/>
                          </a:solidFill>
                          <a:effectLst/>
                          <a:latin typeface="+mn-lt"/>
                          <a:cs typeface="Arial" panose="020B0604020202020204" pitchFamily="34" charset="0"/>
                        </a:rPr>
                        <a:t>5</a:t>
                      </a:r>
                    </a:p>
                  </a:txBody>
                  <a:tcPr anchor="ctr">
                    <a:solidFill>
                      <a:schemeClr val="bg1"/>
                    </a:solidFill>
                  </a:tcPr>
                </a:tc>
                <a:tc rowSpan="2">
                  <a:txBody>
                    <a:bodyPr/>
                    <a:lstStyle/>
                    <a:p>
                      <a:pPr algn="l" fontAlgn="t"/>
                      <a:r>
                        <a:rPr lang="en-SG" sz="1800" b="1" i="0" u="none" strike="noStrike" dirty="0">
                          <a:solidFill>
                            <a:srgbClr val="000000"/>
                          </a:solidFill>
                          <a:effectLst/>
                          <a:latin typeface="+mn-lt"/>
                          <a:cs typeface="Arial" panose="020B0604020202020204" pitchFamily="34" charset="0"/>
                        </a:rPr>
                        <a:t>Core business activities</a:t>
                      </a:r>
                    </a:p>
                  </a:txBody>
                  <a:tcPr anchor="ctr">
                    <a:solidFill>
                      <a:schemeClr val="bg1"/>
                    </a:solidFill>
                  </a:tcPr>
                </a:tc>
                <a:tc>
                  <a:txBody>
                    <a:bodyPr/>
                    <a:lstStyle/>
                    <a:p>
                      <a:pPr algn="l" fontAlgn="t"/>
                      <a:r>
                        <a:rPr lang="en-SG" sz="1800" b="0" i="0" u="none" strike="noStrike" dirty="0">
                          <a:solidFill>
                            <a:srgbClr val="000000"/>
                          </a:solidFill>
                          <a:effectLst/>
                          <a:latin typeface="+mn-lt"/>
                          <a:cs typeface="Arial" panose="020B0604020202020204" pitchFamily="34" charset="0"/>
                        </a:rPr>
                        <a:t>Key</a:t>
                      </a:r>
                      <a:r>
                        <a:rPr lang="en-SG" sz="1800" b="0" i="0" u="none" strike="noStrike" baseline="0" dirty="0">
                          <a:solidFill>
                            <a:srgbClr val="000000"/>
                          </a:solidFill>
                          <a:effectLst/>
                          <a:latin typeface="+mn-lt"/>
                          <a:cs typeface="Arial" panose="020B0604020202020204" pitchFamily="34" charset="0"/>
                        </a:rPr>
                        <a:t> products/services</a:t>
                      </a:r>
                      <a:endParaRPr lang="en-SG" sz="1800" b="0"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b"/>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2114306161"/>
                  </a:ext>
                </a:extLst>
              </a:tr>
              <a:tr h="350182">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vMerge="1">
                  <a:txBody>
                    <a:bodyPr/>
                    <a:lstStyle/>
                    <a:p>
                      <a:pPr algn="l" fontAlgn="t"/>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t"/>
                      <a:r>
                        <a:rPr lang="en-SG" sz="1800" b="0" i="0" u="none" strike="noStrike" dirty="0">
                          <a:solidFill>
                            <a:srgbClr val="000000"/>
                          </a:solidFill>
                          <a:effectLst/>
                          <a:latin typeface="+mn-lt"/>
                          <a:cs typeface="Arial" panose="020B0604020202020204" pitchFamily="34" charset="0"/>
                        </a:rPr>
                        <a:t>Existing</a:t>
                      </a:r>
                      <a:r>
                        <a:rPr lang="en-SG" sz="1800" b="0" i="0" u="none" strike="noStrike" baseline="0" dirty="0">
                          <a:solidFill>
                            <a:srgbClr val="000000"/>
                          </a:solidFill>
                          <a:effectLst/>
                          <a:latin typeface="+mn-lt"/>
                          <a:cs typeface="Arial" panose="020B0604020202020204" pitchFamily="34" charset="0"/>
                        </a:rPr>
                        <a:t> clientele </a:t>
                      </a:r>
                      <a:endParaRPr lang="en-SG" sz="1800" b="0" i="0" u="none" strike="noStrike" dirty="0">
                        <a:solidFill>
                          <a:srgbClr val="000000"/>
                        </a:solidFill>
                        <a:effectLst/>
                        <a:latin typeface="+mn-lt"/>
                        <a:cs typeface="Arial" panose="020B0604020202020204" pitchFamily="34" charset="0"/>
                      </a:endParaRPr>
                    </a:p>
                  </a:txBody>
                  <a:tcPr anchor="ctr">
                    <a:solidFill>
                      <a:schemeClr val="bg1"/>
                    </a:solidFill>
                  </a:tcPr>
                </a:tc>
                <a:tc>
                  <a:txBody>
                    <a:bodyPr/>
                    <a:lstStyle/>
                    <a:p>
                      <a:pPr algn="l" fontAlgn="b"/>
                      <a:endParaRPr lang="en-SG" sz="1800" b="1" i="0" u="none" strike="noStrike" dirty="0">
                        <a:solidFill>
                          <a:srgbClr val="000000"/>
                        </a:solidFill>
                        <a:effectLst/>
                        <a:latin typeface="+mn-lt"/>
                        <a:cs typeface="Arial" panose="020B0604020202020204" pitchFamily="34" charset="0"/>
                      </a:endParaRPr>
                    </a:p>
                  </a:txBody>
                  <a:tcPr anchor="ctr">
                    <a:solidFill>
                      <a:schemeClr val="bg1"/>
                    </a:solidFill>
                  </a:tcPr>
                </a:tc>
                <a:extLst>
                  <a:ext uri="{0D108BD9-81ED-4DB2-BD59-A6C34878D82A}">
                    <a16:rowId xmlns:a16="http://schemas.microsoft.com/office/drawing/2014/main" val="2089089268"/>
                  </a:ext>
                </a:extLst>
              </a:tr>
            </a:tbl>
          </a:graphicData>
        </a:graphic>
      </p:graphicFrame>
      <p:sp>
        <p:nvSpPr>
          <p:cNvPr id="3" name="Slide Number Placeholder 2"/>
          <p:cNvSpPr>
            <a:spLocks noGrp="1"/>
          </p:cNvSpPr>
          <p:nvPr>
            <p:ph type="sldNum" sz="quarter" idx="4"/>
          </p:nvPr>
        </p:nvSpPr>
        <p:spPr>
          <a:xfrm>
            <a:off x="11784632" y="6547672"/>
            <a:ext cx="360000" cy="288000"/>
          </a:xfrm>
        </p:spPr>
        <p:txBody>
          <a:bodyPr/>
          <a:lstStyle/>
          <a:p>
            <a:fld id="{0C70C2A6-B8F8-4030-A942-741542283CE2}" type="slidenum">
              <a:rPr lang="en-GB" smtClean="0"/>
              <a:pPr/>
              <a:t>14</a:t>
            </a:fld>
            <a:endParaRPr lang="en-GB" dirty="0"/>
          </a:p>
        </p:txBody>
      </p:sp>
      <p:graphicFrame>
        <p:nvGraphicFramePr>
          <p:cNvPr id="5" name="Table 4">
            <a:extLst>
              <a:ext uri="{FF2B5EF4-FFF2-40B4-BE49-F238E27FC236}">
                <a16:creationId xmlns:a16="http://schemas.microsoft.com/office/drawing/2014/main" id="{6AD845D7-BF81-4C30-AC16-F487B5C09A6A}"/>
              </a:ext>
            </a:extLst>
          </p:cNvPr>
          <p:cNvGraphicFramePr>
            <a:graphicFrameLocks noGrp="1"/>
          </p:cNvGraphicFramePr>
          <p:nvPr>
            <p:extLst>
              <p:ext uri="{D42A27DB-BD31-4B8C-83A1-F6EECF244321}">
                <p14:modId xmlns:p14="http://schemas.microsoft.com/office/powerpoint/2010/main" val="3488460420"/>
              </p:ext>
            </p:extLst>
          </p:nvPr>
        </p:nvGraphicFramePr>
        <p:xfrm>
          <a:off x="426969" y="4913105"/>
          <a:ext cx="11285655" cy="1282700"/>
        </p:xfrm>
        <a:graphic>
          <a:graphicData uri="http://schemas.openxmlformats.org/drawingml/2006/table">
            <a:tbl>
              <a:tblPr firstRow="1" firstCol="1" bandRow="1"/>
              <a:tblGrid>
                <a:gridCol w="620651">
                  <a:extLst>
                    <a:ext uri="{9D8B030D-6E8A-4147-A177-3AD203B41FA5}">
                      <a16:colId xmlns:a16="http://schemas.microsoft.com/office/drawing/2014/main" val="2449356495"/>
                    </a:ext>
                  </a:extLst>
                </a:gridCol>
                <a:gridCol w="5544616">
                  <a:extLst>
                    <a:ext uri="{9D8B030D-6E8A-4147-A177-3AD203B41FA5}">
                      <a16:colId xmlns:a16="http://schemas.microsoft.com/office/drawing/2014/main" val="264780135"/>
                    </a:ext>
                  </a:extLst>
                </a:gridCol>
                <a:gridCol w="2592288">
                  <a:extLst>
                    <a:ext uri="{9D8B030D-6E8A-4147-A177-3AD203B41FA5}">
                      <a16:colId xmlns:a16="http://schemas.microsoft.com/office/drawing/2014/main" val="1796580508"/>
                    </a:ext>
                  </a:extLst>
                </a:gridCol>
                <a:gridCol w="2528100">
                  <a:extLst>
                    <a:ext uri="{9D8B030D-6E8A-4147-A177-3AD203B41FA5}">
                      <a16:colId xmlns:a16="http://schemas.microsoft.com/office/drawing/2014/main" val="2951329707"/>
                    </a:ext>
                  </a:extLst>
                </a:gridCol>
              </a:tblGrid>
              <a:tr h="0">
                <a:tc>
                  <a:txBody>
                    <a:bodyPr/>
                    <a:lstStyle/>
                    <a:p>
                      <a:pP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No</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Share Holder Name</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0"/>
                        </a:spcAft>
                      </a:pPr>
                      <a:r>
                        <a:rPr lang="en-US" sz="1600" b="1">
                          <a:effectLst/>
                          <a:latin typeface="Arial" panose="020B0604020202020204" pitchFamily="34" charset="0"/>
                          <a:ea typeface="SimSun" panose="02010600030101010101" pitchFamily="2" charset="-122"/>
                          <a:cs typeface="Times New Roman" panose="02020603050405020304" pitchFamily="18" charset="0"/>
                        </a:rPr>
                        <a:t>Percentage of Holding</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nSpc>
                          <a:spcPct val="115000"/>
                        </a:lnSpc>
                        <a:spcAft>
                          <a:spcPts val="60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Nationality</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21520214"/>
                  </a:ext>
                </a:extLst>
              </a:tr>
              <a:tr h="0">
                <a:tc>
                  <a:txBody>
                    <a:bodyPr/>
                    <a:lstStyle/>
                    <a:p>
                      <a:pPr marL="0" lvl="0" indent="0">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1</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590914"/>
                  </a:ext>
                </a:extLst>
              </a:tr>
              <a:tr h="0">
                <a:tc>
                  <a:txBody>
                    <a:bodyPr/>
                    <a:lstStyle/>
                    <a:p>
                      <a:pPr marL="0" lvl="0" indent="0">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2</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186140"/>
                  </a:ext>
                </a:extLst>
              </a:tr>
              <a:tr h="0">
                <a:tc>
                  <a:txBody>
                    <a:bodyPr/>
                    <a:lstStyle/>
                    <a:p>
                      <a:pPr marL="0" lvl="0" indent="0">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3</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1153604"/>
                  </a:ext>
                </a:extLst>
              </a:tr>
              <a:tr h="0">
                <a:tc>
                  <a:txBody>
                    <a:bodyPr/>
                    <a:lstStyle/>
                    <a:p>
                      <a:pPr marL="0" lvl="0" indent="0">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4</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0013373"/>
                  </a:ext>
                </a:extLst>
              </a:tr>
            </a:tbl>
          </a:graphicData>
        </a:graphic>
      </p:graphicFrame>
      <p:sp>
        <p:nvSpPr>
          <p:cNvPr id="6" name="Rectangle 5">
            <a:extLst>
              <a:ext uri="{FF2B5EF4-FFF2-40B4-BE49-F238E27FC236}">
                <a16:creationId xmlns:a16="http://schemas.microsoft.com/office/drawing/2014/main" id="{B96F08C7-DB56-4B49-8BEB-22340520FE76}"/>
              </a:ext>
            </a:extLst>
          </p:cNvPr>
          <p:cNvSpPr/>
          <p:nvPr/>
        </p:nvSpPr>
        <p:spPr>
          <a:xfrm>
            <a:off x="403384" y="4529282"/>
            <a:ext cx="2749471" cy="383823"/>
          </a:xfrm>
          <a:prstGeom prst="rect">
            <a:avLst/>
          </a:prstGeom>
        </p:spPr>
        <p:txBody>
          <a:bodyPr wrap="none">
            <a:spAutoFit/>
          </a:bodyPr>
          <a:lstStyle/>
          <a:p>
            <a:pPr lvl="0" fontAlgn="base">
              <a:lnSpc>
                <a:spcPct val="115000"/>
              </a:lnSpc>
              <a:spcAft>
                <a:spcPts val="600"/>
              </a:spcAft>
            </a:pPr>
            <a:r>
              <a:rPr lang="en-SG" b="1" u="sng" kern="0" dirty="0">
                <a:effectLst>
                  <a:glow>
                    <a:srgbClr val="000000"/>
                  </a:glow>
                  <a:outerShdw sx="0" sy="0">
                    <a:srgbClr val="000000"/>
                  </a:outerShdw>
                  <a:reflection stA="0" endPos="0" fadeDir="0" sx="0" sy="0"/>
                </a:effectLst>
                <a:latin typeface="Arial" panose="020B0604020202020204" pitchFamily="34" charset="0"/>
                <a:ea typeface="SimSun" panose="02010600030101010101" pitchFamily="2" charset="-122"/>
                <a:cs typeface="Times New Roman" panose="02020603050405020304" pitchFamily="18" charset="0"/>
              </a:rPr>
              <a:t>Shareholding Structure</a:t>
            </a:r>
          </a:p>
        </p:txBody>
      </p:sp>
    </p:spTree>
    <p:extLst>
      <p:ext uri="{BB962C8B-B14F-4D97-AF65-F5344CB8AC3E}">
        <p14:creationId xmlns:p14="http://schemas.microsoft.com/office/powerpoint/2010/main" val="1022789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rmAutofit fontScale="90000"/>
          </a:bodyPr>
          <a:lstStyle/>
          <a:p>
            <a:r>
              <a:rPr lang="en-SG" dirty="0"/>
              <a:t>10. Others</a:t>
            </a:r>
          </a:p>
        </p:txBody>
      </p:sp>
      <p:sp>
        <p:nvSpPr>
          <p:cNvPr id="25" name="Text Placeholder 24"/>
          <p:cNvSpPr>
            <a:spLocks noGrp="1"/>
          </p:cNvSpPr>
          <p:nvPr>
            <p:ph type="body" sz="quarter" idx="10"/>
          </p:nvPr>
        </p:nvSpPr>
        <p:spPr>
          <a:xfrm>
            <a:off x="381000" y="1023069"/>
            <a:ext cx="11430000" cy="3248512"/>
          </a:xfrm>
        </p:spPr>
        <p:txBody>
          <a:bodyPr/>
          <a:lstStyle/>
          <a:p>
            <a:endParaRPr lang="en-GB" dirty="0"/>
          </a:p>
        </p:txBody>
      </p:sp>
      <p:sp>
        <p:nvSpPr>
          <p:cNvPr id="23" name="Content Placeholder 2"/>
          <p:cNvSpPr txBox="1">
            <a:spLocks/>
          </p:cNvSpPr>
          <p:nvPr/>
        </p:nvSpPr>
        <p:spPr>
          <a:xfrm>
            <a:off x="379930" y="620688"/>
            <a:ext cx="11430001" cy="360000"/>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361950">
              <a:buFont typeface="+mj-lt"/>
              <a:buAutoNum type="alphaLcParenR"/>
            </a:pPr>
            <a:r>
              <a:rPr lang="en-US" sz="1800" dirty="0"/>
              <a:t>Any other considerations that will bring merit to the proposed solution (e.g. Any patents?)</a:t>
            </a:r>
          </a:p>
        </p:txBody>
      </p:sp>
      <p:sp>
        <p:nvSpPr>
          <p:cNvPr id="3" name="Slide Number Placeholder 2"/>
          <p:cNvSpPr>
            <a:spLocks noGrp="1"/>
          </p:cNvSpPr>
          <p:nvPr>
            <p:ph type="sldNum" sz="quarter" idx="4"/>
          </p:nvPr>
        </p:nvSpPr>
        <p:spPr>
          <a:xfrm>
            <a:off x="11784632" y="6547672"/>
            <a:ext cx="360000" cy="288000"/>
          </a:xfrm>
        </p:spPr>
        <p:txBody>
          <a:bodyPr/>
          <a:lstStyle/>
          <a:p>
            <a:fld id="{0C70C2A6-B8F8-4030-A942-741542283CE2}" type="slidenum">
              <a:rPr lang="en-GB" smtClean="0"/>
              <a:pPr/>
              <a:t>15</a:t>
            </a:fld>
            <a:endParaRPr lang="en-GB" dirty="0"/>
          </a:p>
        </p:txBody>
      </p:sp>
    </p:spTree>
    <p:extLst>
      <p:ext uri="{BB962C8B-B14F-4D97-AF65-F5344CB8AC3E}">
        <p14:creationId xmlns:p14="http://schemas.microsoft.com/office/powerpoint/2010/main" val="2370762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9456" y="2492896"/>
            <a:ext cx="10363200" cy="1470025"/>
          </a:xfrm>
        </p:spPr>
        <p:txBody>
          <a:bodyPr>
            <a:normAutofit/>
          </a:bodyPr>
          <a:lstStyle/>
          <a:p>
            <a:r>
              <a:rPr lang="en-SG" sz="6000" dirty="0"/>
              <a:t>Thank You</a:t>
            </a:r>
          </a:p>
        </p:txBody>
      </p:sp>
    </p:spTree>
    <p:extLst>
      <p:ext uri="{BB962C8B-B14F-4D97-AF65-F5344CB8AC3E}">
        <p14:creationId xmlns:p14="http://schemas.microsoft.com/office/powerpoint/2010/main" val="677440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Notes to Applicant</a:t>
            </a:r>
          </a:p>
        </p:txBody>
      </p:sp>
      <p:sp>
        <p:nvSpPr>
          <p:cNvPr id="4" name="Content Placeholder 2"/>
          <p:cNvSpPr txBox="1">
            <a:spLocks noGrp="1"/>
          </p:cNvSpPr>
          <p:nvPr>
            <p:ph idx="1"/>
          </p:nvPr>
        </p:nvSpPr>
        <p:spPr>
          <a:xfrm>
            <a:off x="379931" y="620688"/>
            <a:ext cx="11430000" cy="56166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0000"/>
              </a:lnSpc>
              <a:spcBef>
                <a:spcPts val="0"/>
              </a:spcBef>
              <a:buAutoNum type="arabicPeriod"/>
            </a:pPr>
            <a:r>
              <a:rPr lang="en-SG" sz="1600" b="0" dirty="0"/>
              <a:t>Follow the slide template sequence strictly, i.e. do not change it</a:t>
            </a:r>
          </a:p>
          <a:p>
            <a:pPr>
              <a:lnSpc>
                <a:spcPct val="120000"/>
              </a:lnSpc>
              <a:spcBef>
                <a:spcPts val="0"/>
              </a:spcBef>
              <a:buAutoNum type="arabicPeriod"/>
            </a:pPr>
            <a:r>
              <a:rPr lang="en-SG" sz="1600" b="0" dirty="0"/>
              <a:t>Each proposal should only respond to </a:t>
            </a:r>
            <a:r>
              <a:rPr lang="en-SG" sz="1600" dirty="0"/>
              <a:t>ONE</a:t>
            </a:r>
            <a:r>
              <a:rPr lang="en-SG" sz="1600" b="0" dirty="0"/>
              <a:t> Challenge Statement</a:t>
            </a:r>
          </a:p>
          <a:p>
            <a:pPr>
              <a:lnSpc>
                <a:spcPct val="120000"/>
              </a:lnSpc>
              <a:spcBef>
                <a:spcPts val="0"/>
              </a:spcBef>
              <a:buAutoNum type="arabicPeriod"/>
            </a:pPr>
            <a:r>
              <a:rPr lang="en-SG" sz="1600" b="0" dirty="0"/>
              <a:t>All questions must be answered and preserved, i.e. do not delete any questions</a:t>
            </a:r>
          </a:p>
          <a:p>
            <a:pPr>
              <a:lnSpc>
                <a:spcPct val="120000"/>
              </a:lnSpc>
              <a:spcBef>
                <a:spcPts val="0"/>
              </a:spcBef>
              <a:buAutoNum type="arabicPeriod"/>
            </a:pPr>
            <a:r>
              <a:rPr lang="en-SG" sz="1600" b="0" dirty="0"/>
              <a:t>Do not exceed </a:t>
            </a:r>
            <a:r>
              <a:rPr lang="en-SG" sz="1600" u="sng" dirty="0"/>
              <a:t>20 slides </a:t>
            </a:r>
            <a:r>
              <a:rPr lang="en-SG" sz="1600" b="0" dirty="0"/>
              <a:t>(excluding title slide, instructions/guidelines, separators, Thank You slide)</a:t>
            </a:r>
          </a:p>
          <a:p>
            <a:pPr>
              <a:lnSpc>
                <a:spcPct val="120000"/>
              </a:lnSpc>
              <a:spcBef>
                <a:spcPts val="0"/>
              </a:spcBef>
              <a:buAutoNum type="arabicPeriod"/>
            </a:pPr>
            <a:r>
              <a:rPr lang="en-US" sz="1600" b="0" dirty="0"/>
              <a:t>Convert the slides to </a:t>
            </a:r>
            <a:r>
              <a:rPr lang="en-US" sz="1600" dirty="0"/>
              <a:t>pdf</a:t>
            </a:r>
            <a:r>
              <a:rPr lang="en-US" sz="1600" b="0" dirty="0"/>
              <a:t> before submission</a:t>
            </a:r>
          </a:p>
          <a:p>
            <a:pPr>
              <a:lnSpc>
                <a:spcPct val="120000"/>
              </a:lnSpc>
              <a:spcBef>
                <a:spcPts val="0"/>
              </a:spcBef>
              <a:buAutoNum type="arabicPeriod"/>
            </a:pPr>
            <a:r>
              <a:rPr lang="en-US" sz="1600" b="0" dirty="0"/>
              <a:t>Maximum file size for submission: 7MB</a:t>
            </a:r>
            <a:endParaRPr lang="en-SG" sz="1600" b="0" dirty="0"/>
          </a:p>
          <a:p>
            <a:pPr>
              <a:lnSpc>
                <a:spcPct val="120000"/>
              </a:lnSpc>
              <a:spcBef>
                <a:spcPts val="0"/>
              </a:spcBef>
              <a:buAutoNum type="arabicPeriod"/>
            </a:pPr>
            <a:endParaRPr lang="en-SG" sz="2000" b="0" dirty="0"/>
          </a:p>
          <a:p>
            <a:pPr marL="857250" lvl="1" indent="-457200">
              <a:lnSpc>
                <a:spcPct val="120000"/>
              </a:lnSpc>
              <a:spcBef>
                <a:spcPts val="0"/>
              </a:spcBef>
              <a:buFont typeface="+mj-lt"/>
              <a:buAutoNum type="alphaLcParenR"/>
            </a:pPr>
            <a:endParaRPr lang="en-SG" sz="1800" dirty="0"/>
          </a:p>
          <a:p>
            <a:pPr marL="457200" indent="-457200">
              <a:lnSpc>
                <a:spcPct val="120000"/>
              </a:lnSpc>
              <a:spcBef>
                <a:spcPts val="0"/>
              </a:spcBef>
              <a:buFont typeface="+mj-lt"/>
              <a:buAutoNum type="alphaLcParenR"/>
            </a:pPr>
            <a:endParaRPr lang="en-SG" dirty="0"/>
          </a:p>
          <a:p>
            <a:pPr marL="857250" lvl="1" indent="-457200">
              <a:lnSpc>
                <a:spcPct val="120000"/>
              </a:lnSpc>
              <a:spcBef>
                <a:spcPts val="0"/>
              </a:spcBef>
              <a:buFont typeface="+mj-lt"/>
              <a:buAutoNum type="alphaLcParenR"/>
            </a:pPr>
            <a:endParaRPr lang="en-US" sz="1600" dirty="0"/>
          </a:p>
          <a:p>
            <a:pPr marL="457200" indent="-457200">
              <a:lnSpc>
                <a:spcPct val="120000"/>
              </a:lnSpc>
              <a:spcBef>
                <a:spcPts val="0"/>
              </a:spcBef>
              <a:buFont typeface="+mj-lt"/>
              <a:buAutoNum type="alphaLcParenR"/>
            </a:pPr>
            <a:endParaRPr lang="en-SG" sz="2000" dirty="0"/>
          </a:p>
        </p:txBody>
      </p:sp>
      <p:sp>
        <p:nvSpPr>
          <p:cNvPr id="3" name="Slide Number Placeholder 2"/>
          <p:cNvSpPr>
            <a:spLocks noGrp="1"/>
          </p:cNvSpPr>
          <p:nvPr>
            <p:ph type="sldNum" sz="quarter" idx="4"/>
          </p:nvPr>
        </p:nvSpPr>
        <p:spPr/>
        <p:txBody>
          <a:bodyPr/>
          <a:lstStyle/>
          <a:p>
            <a:fld id="{0C70C2A6-B8F8-4030-A942-741542283CE2}" type="slidenum">
              <a:rPr lang="en-GB" smtClean="0"/>
              <a:pPr/>
              <a:t>17</a:t>
            </a:fld>
            <a:endParaRPr lang="en-GB" dirty="0"/>
          </a:p>
        </p:txBody>
      </p:sp>
    </p:spTree>
    <p:extLst>
      <p:ext uri="{BB962C8B-B14F-4D97-AF65-F5344CB8AC3E}">
        <p14:creationId xmlns:p14="http://schemas.microsoft.com/office/powerpoint/2010/main" val="2284949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CSA CCDF</a:t>
            </a:r>
            <a:r>
              <a:rPr lang="en-US" sz="2400" dirty="0"/>
              <a:t> </a:t>
            </a:r>
            <a:r>
              <a:rPr lang="en-SG" sz="2400" dirty="0"/>
              <a:t>Guidelines</a:t>
            </a:r>
          </a:p>
        </p:txBody>
      </p:sp>
      <p:sp>
        <p:nvSpPr>
          <p:cNvPr id="3" name="Content Placeholder 2"/>
          <p:cNvSpPr>
            <a:spLocks noGrp="1"/>
          </p:cNvSpPr>
          <p:nvPr>
            <p:ph idx="1"/>
          </p:nvPr>
        </p:nvSpPr>
        <p:spPr>
          <a:xfrm>
            <a:off x="379931" y="764704"/>
            <a:ext cx="11430000" cy="5544616"/>
          </a:xfrm>
        </p:spPr>
        <p:txBody>
          <a:bodyPr>
            <a:noAutofit/>
          </a:bodyPr>
          <a:lstStyle/>
          <a:p>
            <a:pPr marL="0" indent="0">
              <a:lnSpc>
                <a:spcPct val="105000"/>
              </a:lnSpc>
              <a:spcBef>
                <a:spcPts val="0"/>
              </a:spcBef>
              <a:spcAft>
                <a:spcPts val="600"/>
              </a:spcAft>
              <a:buNone/>
            </a:pPr>
            <a:r>
              <a:rPr lang="en-SG" sz="1600" dirty="0"/>
              <a:t>Extract of CSA </a:t>
            </a:r>
            <a:r>
              <a:rPr lang="en-US" sz="1600" dirty="0"/>
              <a:t>Cybersecurity </a:t>
            </a:r>
            <a:r>
              <a:rPr lang="en-US" altLang="en-US" sz="1600" dirty="0"/>
              <a:t>Co-Innovation and Development Fund </a:t>
            </a:r>
            <a:r>
              <a:rPr lang="en-US" sz="1600" dirty="0"/>
              <a:t>(CCDF</a:t>
            </a:r>
            <a:r>
              <a:rPr lang="en-SG" sz="1600" dirty="0"/>
              <a:t>) guidelines</a:t>
            </a:r>
          </a:p>
          <a:p>
            <a:pPr marL="263525" indent="-263525">
              <a:lnSpc>
                <a:spcPct val="105000"/>
              </a:lnSpc>
              <a:spcBef>
                <a:spcPts val="0"/>
              </a:spcBef>
            </a:pPr>
            <a:r>
              <a:rPr lang="en-US" sz="1600" b="0" dirty="0"/>
              <a:t>No retrospective applications will be accepted </a:t>
            </a:r>
          </a:p>
          <a:p>
            <a:pPr marL="663575" lvl="1" indent="-263525">
              <a:lnSpc>
                <a:spcPct val="105000"/>
              </a:lnSpc>
              <a:spcBef>
                <a:spcPts val="0"/>
              </a:spcBef>
              <a:spcAft>
                <a:spcPts val="300"/>
              </a:spcAft>
            </a:pPr>
            <a:r>
              <a:rPr lang="en-US" sz="1600" dirty="0"/>
              <a:t>An application is deemed retrospective if the proposed project has already commenced at the time of application </a:t>
            </a:r>
            <a:endParaRPr lang="en-SG" sz="1600" dirty="0"/>
          </a:p>
          <a:p>
            <a:pPr marL="263525" indent="-263525">
              <a:lnSpc>
                <a:spcPct val="105000"/>
              </a:lnSpc>
              <a:spcBef>
                <a:spcPts val="0"/>
              </a:spcBef>
              <a:spcAft>
                <a:spcPts val="300"/>
              </a:spcAft>
            </a:pPr>
            <a:r>
              <a:rPr lang="en-US" sz="1600" b="0" dirty="0"/>
              <a:t>There must be development of new features, not just integration/configuration of existing products/solutions</a:t>
            </a:r>
            <a:endParaRPr lang="en-SG" sz="1600" b="0" dirty="0"/>
          </a:p>
          <a:p>
            <a:pPr marL="263525" indent="-263525">
              <a:lnSpc>
                <a:spcPct val="105000"/>
              </a:lnSpc>
              <a:spcBef>
                <a:spcPts val="0"/>
              </a:spcBef>
              <a:spcAft>
                <a:spcPts val="300"/>
              </a:spcAft>
            </a:pPr>
            <a:r>
              <a:rPr lang="en-SG" sz="1600" b="0" dirty="0"/>
              <a:t>At least 50% of manpower requested for funding must be Singaporean or Singapore PR</a:t>
            </a:r>
          </a:p>
          <a:p>
            <a:pPr marL="263525" indent="-263525">
              <a:lnSpc>
                <a:spcPct val="105000"/>
              </a:lnSpc>
              <a:spcBef>
                <a:spcPts val="0"/>
              </a:spcBef>
            </a:pPr>
            <a:r>
              <a:rPr lang="en-US" sz="1600" b="0" dirty="0"/>
              <a:t>All Singapore registered companies are eligible for the CSA CCDF</a:t>
            </a:r>
          </a:p>
          <a:p>
            <a:pPr marL="663575" lvl="1" indent="-263525">
              <a:lnSpc>
                <a:spcPct val="105000"/>
              </a:lnSpc>
              <a:spcBef>
                <a:spcPts val="0"/>
              </a:spcBef>
              <a:spcAft>
                <a:spcPts val="300"/>
              </a:spcAft>
            </a:pPr>
            <a:r>
              <a:rPr lang="en-US" sz="1600" b="0" dirty="0"/>
              <a:t>Overseas firms that are not registered in Singapore will need to partner with a Singapore registered company</a:t>
            </a:r>
          </a:p>
          <a:p>
            <a:pPr marL="263525" indent="-263525">
              <a:lnSpc>
                <a:spcPct val="105000"/>
              </a:lnSpc>
              <a:spcBef>
                <a:spcPts val="0"/>
              </a:spcBef>
            </a:pPr>
            <a:r>
              <a:rPr lang="en-US" sz="1600" b="0" dirty="0"/>
              <a:t>Funding awarded must be used to carry out development activities physically in Singapore</a:t>
            </a:r>
          </a:p>
          <a:p>
            <a:pPr marL="663575" lvl="1" indent="-263525">
              <a:lnSpc>
                <a:spcPct val="105000"/>
              </a:lnSpc>
              <a:spcBef>
                <a:spcPts val="0"/>
              </a:spcBef>
              <a:spcAft>
                <a:spcPts val="300"/>
              </a:spcAft>
            </a:pPr>
            <a:r>
              <a:rPr lang="en-US" sz="1600" b="0" dirty="0"/>
              <a:t>Recipients of CCDF funding should use Singapore as a base to own, manage and register all intellectual property developed during the project</a:t>
            </a:r>
          </a:p>
          <a:p>
            <a:pPr marL="263525" indent="-263525">
              <a:lnSpc>
                <a:spcPct val="105000"/>
              </a:lnSpc>
              <a:spcBef>
                <a:spcPts val="0"/>
              </a:spcBef>
              <a:spcAft>
                <a:spcPts val="300"/>
              </a:spcAft>
            </a:pPr>
            <a:r>
              <a:rPr lang="en-US" sz="1600" b="0" dirty="0"/>
              <a:t>Proposals already funded or considered for funding by other government agencies will not be considered for CCDF</a:t>
            </a:r>
          </a:p>
          <a:p>
            <a:pPr marL="263525" indent="-263525">
              <a:lnSpc>
                <a:spcPct val="105000"/>
              </a:lnSpc>
              <a:spcBef>
                <a:spcPts val="0"/>
              </a:spcBef>
              <a:spcAft>
                <a:spcPts val="300"/>
              </a:spcAft>
            </a:pPr>
            <a:r>
              <a:rPr lang="en-US" sz="1600" b="0" dirty="0"/>
              <a:t>All claims will be disbursed on a reimbursement basis upon submission of claim document(s) such as salary slips, invoices etc.</a:t>
            </a:r>
          </a:p>
          <a:p>
            <a:pPr marL="0" lvl="0" indent="0">
              <a:lnSpc>
                <a:spcPct val="105000"/>
              </a:lnSpc>
              <a:spcBef>
                <a:spcPts val="0"/>
              </a:spcBef>
              <a:buNone/>
            </a:pPr>
            <a:endParaRPr lang="en-SG" sz="1600" dirty="0">
              <a:solidFill>
                <a:prstClr val="black"/>
              </a:solidFill>
            </a:endParaRPr>
          </a:p>
          <a:p>
            <a:pPr marL="0" lvl="0" indent="0">
              <a:lnSpc>
                <a:spcPct val="105000"/>
              </a:lnSpc>
              <a:spcBef>
                <a:spcPts val="0"/>
              </a:spcBef>
              <a:buNone/>
            </a:pPr>
            <a:r>
              <a:rPr lang="en-SG" sz="1600" dirty="0">
                <a:solidFill>
                  <a:prstClr val="black"/>
                </a:solidFill>
              </a:rPr>
              <a:t>Please refer to </a:t>
            </a:r>
            <a:r>
              <a:rPr lang="en-SG" sz="1600" dirty="0">
                <a:solidFill>
                  <a:prstClr val="black"/>
                </a:solidFill>
                <a:hlinkClick r:id="rId2"/>
              </a:rPr>
              <a:t>https://www.csa.gov.sg/our-programmes/innovation-schemes/csa-cybersecurity-co-innovation-and-development-fund</a:t>
            </a:r>
            <a:r>
              <a:rPr lang="en-SG" sz="1600" dirty="0">
                <a:solidFill>
                  <a:prstClr val="black"/>
                </a:solidFill>
              </a:rPr>
              <a:t> for more information</a:t>
            </a:r>
          </a:p>
          <a:p>
            <a:pPr lvl="1">
              <a:lnSpc>
                <a:spcPct val="105000"/>
              </a:lnSpc>
              <a:spcBef>
                <a:spcPts val="0"/>
              </a:spcBef>
            </a:pPr>
            <a:endParaRPr lang="en-SG" sz="1800" b="0" dirty="0"/>
          </a:p>
        </p:txBody>
      </p:sp>
      <p:sp>
        <p:nvSpPr>
          <p:cNvPr id="4" name="Slide Number Placeholder 3"/>
          <p:cNvSpPr>
            <a:spLocks noGrp="1"/>
          </p:cNvSpPr>
          <p:nvPr>
            <p:ph type="sldNum" sz="quarter" idx="4"/>
          </p:nvPr>
        </p:nvSpPr>
        <p:spPr/>
        <p:txBody>
          <a:bodyPr/>
          <a:lstStyle/>
          <a:p>
            <a:fld id="{0C70C2A6-B8F8-4030-A942-741542283CE2}" type="slidenum">
              <a:rPr lang="en-GB" smtClean="0"/>
              <a:pPr/>
              <a:t>18</a:t>
            </a:fld>
            <a:endParaRPr lang="en-GB" dirty="0"/>
          </a:p>
        </p:txBody>
      </p:sp>
    </p:spTree>
    <p:extLst>
      <p:ext uri="{BB962C8B-B14F-4D97-AF65-F5344CB8AC3E}">
        <p14:creationId xmlns:p14="http://schemas.microsoft.com/office/powerpoint/2010/main" val="3035646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CSA CCDF</a:t>
            </a:r>
            <a:r>
              <a:rPr lang="en-US" sz="2400" dirty="0"/>
              <a:t> </a:t>
            </a:r>
            <a:r>
              <a:rPr lang="en-SG" sz="2400" dirty="0"/>
              <a:t>Guidelines (</a:t>
            </a:r>
            <a:r>
              <a:rPr lang="en-SG" sz="2400" dirty="0" err="1"/>
              <a:t>cont</a:t>
            </a:r>
            <a:r>
              <a:rPr lang="en-SG" sz="2400" dirty="0"/>
              <a:t>)</a:t>
            </a:r>
          </a:p>
        </p:txBody>
      </p:sp>
      <p:sp>
        <p:nvSpPr>
          <p:cNvPr id="3" name="Content Placeholder 2"/>
          <p:cNvSpPr>
            <a:spLocks noGrp="1"/>
          </p:cNvSpPr>
          <p:nvPr>
            <p:ph idx="1"/>
          </p:nvPr>
        </p:nvSpPr>
        <p:spPr>
          <a:xfrm>
            <a:off x="379931" y="620688"/>
            <a:ext cx="11430000" cy="5832648"/>
          </a:xfrm>
        </p:spPr>
        <p:txBody>
          <a:bodyPr>
            <a:noAutofit/>
          </a:bodyPr>
          <a:lstStyle/>
          <a:p>
            <a:pPr marL="0" indent="0">
              <a:lnSpc>
                <a:spcPct val="105000"/>
              </a:lnSpc>
              <a:spcBef>
                <a:spcPts val="0"/>
              </a:spcBef>
              <a:spcAft>
                <a:spcPts val="600"/>
              </a:spcAft>
              <a:buNone/>
            </a:pPr>
            <a:r>
              <a:rPr lang="en-US" sz="1400" dirty="0"/>
              <a:t>Funding Quantum</a:t>
            </a:r>
          </a:p>
          <a:p>
            <a:pPr marL="0" indent="0">
              <a:lnSpc>
                <a:spcPct val="105000"/>
              </a:lnSpc>
              <a:spcBef>
                <a:spcPts val="0"/>
              </a:spcBef>
              <a:spcAft>
                <a:spcPts val="600"/>
              </a:spcAft>
              <a:buNone/>
            </a:pPr>
            <a:r>
              <a:rPr lang="en-US" sz="1400" b="0" dirty="0"/>
              <a:t>For shortlisted proposals, only partial of the qualifying cost will be funded. The funding parameters will have the </a:t>
            </a:r>
            <a:r>
              <a:rPr lang="en-US" sz="1400" b="0" u="sng" dirty="0"/>
              <a:t>Percentage Covered by Grant </a:t>
            </a:r>
            <a:r>
              <a:rPr lang="en-US" sz="1400" b="0" dirty="0"/>
              <a:t>and </a:t>
            </a:r>
            <a:r>
              <a:rPr lang="en-US" sz="1400" b="0" u="sng" dirty="0"/>
              <a:t>Approved Grant</a:t>
            </a:r>
            <a:r>
              <a:rPr lang="en-US" sz="1400" b="0" dirty="0"/>
              <a:t>. The Percentage Covered by Grant refers to the percentage of the expenses in the invoices/salary slip that can be reimbursed. The Approved Grant determines the total funding that can be reimbursed. For example, if the total qualifying cost is $4M, and the approved Percentage Covered by Grant is 50%, and Approved Grant is $500K, it means that for every EOM/OOE submitted, CSA will only reimbursed 50% of the value in the salary/invoice, and the total reimbursed grant will be capped at $500K. In another words, in order for CSA to reimburse $500K of grant, the company have to submit $1M worth of EOM/OOE, which also means the company will need to self-fund the balance of $3.5M in this case.</a:t>
            </a:r>
          </a:p>
          <a:p>
            <a:pPr marL="0" indent="0">
              <a:lnSpc>
                <a:spcPct val="105000"/>
              </a:lnSpc>
              <a:spcBef>
                <a:spcPts val="0"/>
              </a:spcBef>
              <a:spcAft>
                <a:spcPts val="600"/>
              </a:spcAft>
              <a:buNone/>
            </a:pPr>
            <a:endParaRPr lang="en-US" sz="1400" dirty="0"/>
          </a:p>
          <a:p>
            <a:pPr marL="0" indent="0">
              <a:lnSpc>
                <a:spcPct val="105000"/>
              </a:lnSpc>
              <a:spcBef>
                <a:spcPts val="0"/>
              </a:spcBef>
              <a:spcAft>
                <a:spcPts val="600"/>
              </a:spcAft>
              <a:buNone/>
            </a:pPr>
            <a:r>
              <a:rPr lang="en-US" sz="1400" dirty="0"/>
              <a:t>Funds Reimbursement Schedule</a:t>
            </a:r>
          </a:p>
          <a:p>
            <a:pPr marL="0" indent="0">
              <a:lnSpc>
                <a:spcPct val="105000"/>
              </a:lnSpc>
              <a:spcBef>
                <a:spcPts val="0"/>
              </a:spcBef>
              <a:spcAft>
                <a:spcPts val="600"/>
              </a:spcAft>
              <a:buNone/>
            </a:pPr>
            <a:r>
              <a:rPr lang="en-US" sz="1400" b="0" dirty="0"/>
              <a:t>Funds will only be reimbursed to the Applicant around 4 months after the completion of every milestone, after CSA has conducted all checks and verifications.</a:t>
            </a:r>
          </a:p>
          <a:p>
            <a:pPr marL="0" indent="0">
              <a:lnSpc>
                <a:spcPct val="105000"/>
              </a:lnSpc>
              <a:spcBef>
                <a:spcPts val="0"/>
              </a:spcBef>
              <a:spcAft>
                <a:spcPts val="600"/>
              </a:spcAft>
              <a:buNone/>
            </a:pPr>
            <a:endParaRPr lang="en-US" sz="1400" dirty="0"/>
          </a:p>
          <a:p>
            <a:pPr marL="0" indent="0">
              <a:lnSpc>
                <a:spcPct val="105000"/>
              </a:lnSpc>
              <a:spcBef>
                <a:spcPts val="0"/>
              </a:spcBef>
              <a:spcAft>
                <a:spcPts val="600"/>
              </a:spcAft>
              <a:buNone/>
            </a:pPr>
            <a:r>
              <a:rPr lang="en-US" sz="1400" dirty="0"/>
              <a:t>Role of End-user in the Project</a:t>
            </a:r>
          </a:p>
          <a:p>
            <a:pPr marL="0" indent="0">
              <a:lnSpc>
                <a:spcPct val="105000"/>
              </a:lnSpc>
              <a:spcBef>
                <a:spcPts val="0"/>
              </a:spcBef>
              <a:spcAft>
                <a:spcPts val="600"/>
              </a:spcAft>
              <a:buNone/>
            </a:pPr>
            <a:r>
              <a:rPr lang="en-US" sz="1400" b="0" dirty="0"/>
              <a:t>The End-user proposed by CSA is a potential customer who will provide the requirement and work with the applicant on the project. Upon completion of the project, End User reserved the rights to decide whether to proceed with the purchase of the developed solution. Applicant is expected to work directly with the End User thereafter.</a:t>
            </a:r>
          </a:p>
          <a:p>
            <a:pPr marL="0" indent="0">
              <a:lnSpc>
                <a:spcPct val="105000"/>
              </a:lnSpc>
              <a:spcBef>
                <a:spcPts val="0"/>
              </a:spcBef>
              <a:spcAft>
                <a:spcPts val="600"/>
              </a:spcAft>
              <a:buNone/>
            </a:pPr>
            <a:endParaRPr lang="en-US" sz="1400" dirty="0"/>
          </a:p>
          <a:p>
            <a:pPr marL="0" indent="0">
              <a:lnSpc>
                <a:spcPct val="105000"/>
              </a:lnSpc>
              <a:spcBef>
                <a:spcPts val="0"/>
              </a:spcBef>
              <a:spcAft>
                <a:spcPts val="600"/>
              </a:spcAft>
              <a:buNone/>
            </a:pPr>
            <a:r>
              <a:rPr lang="en-US" sz="1400" dirty="0"/>
              <a:t>End User Withdrawal from Project</a:t>
            </a:r>
          </a:p>
          <a:p>
            <a:pPr marL="0" indent="0">
              <a:lnSpc>
                <a:spcPct val="105000"/>
              </a:lnSpc>
              <a:spcBef>
                <a:spcPts val="0"/>
              </a:spcBef>
              <a:spcAft>
                <a:spcPts val="600"/>
              </a:spcAft>
              <a:buNone/>
            </a:pPr>
            <a:r>
              <a:rPr lang="en-US" sz="1400" b="0" dirty="0"/>
              <a:t>If/when the End User had to withdraw from the project due to unforeseen circumstances, the contract with the applicant will have to be terminated unless there is another suitable End User, subject to CSA approval.</a:t>
            </a:r>
          </a:p>
          <a:p>
            <a:pPr lvl="1">
              <a:lnSpc>
                <a:spcPct val="105000"/>
              </a:lnSpc>
              <a:spcBef>
                <a:spcPts val="0"/>
              </a:spcBef>
            </a:pPr>
            <a:endParaRPr lang="en-SG" sz="1800" b="0" dirty="0"/>
          </a:p>
        </p:txBody>
      </p:sp>
      <p:sp>
        <p:nvSpPr>
          <p:cNvPr id="4" name="Slide Number Placeholder 3"/>
          <p:cNvSpPr>
            <a:spLocks noGrp="1"/>
          </p:cNvSpPr>
          <p:nvPr>
            <p:ph type="sldNum" sz="quarter" idx="4"/>
          </p:nvPr>
        </p:nvSpPr>
        <p:spPr/>
        <p:txBody>
          <a:bodyPr/>
          <a:lstStyle/>
          <a:p>
            <a:fld id="{0C70C2A6-B8F8-4030-A942-741542283CE2}" type="slidenum">
              <a:rPr lang="en-GB" smtClean="0"/>
              <a:pPr/>
              <a:t>19</a:t>
            </a:fld>
            <a:endParaRPr lang="en-GB" dirty="0"/>
          </a:p>
        </p:txBody>
      </p:sp>
    </p:spTree>
    <p:extLst>
      <p:ext uri="{BB962C8B-B14F-4D97-AF65-F5344CB8AC3E}">
        <p14:creationId xmlns:p14="http://schemas.microsoft.com/office/powerpoint/2010/main" val="201154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0"/>
          <p:cNvGrpSpPr>
            <a:grpSpLocks/>
          </p:cNvGrpSpPr>
          <p:nvPr/>
        </p:nvGrpSpPr>
        <p:grpSpPr bwMode="auto">
          <a:xfrm>
            <a:off x="479376" y="109374"/>
            <a:ext cx="11305256" cy="6464145"/>
            <a:chOff x="-648530" y="430471"/>
            <a:chExt cx="11304558" cy="6336938"/>
          </a:xfrm>
        </p:grpSpPr>
        <p:sp>
          <p:nvSpPr>
            <p:cNvPr id="7" name="TextBox 5"/>
            <p:cNvSpPr txBox="1">
              <a:spLocks noChangeArrowheads="1"/>
            </p:cNvSpPr>
            <p:nvPr/>
          </p:nvSpPr>
          <p:spPr bwMode="auto">
            <a:xfrm>
              <a:off x="-648530" y="430471"/>
              <a:ext cx="11304558" cy="58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5000" rIns="90000" bIns="45000">
              <a:spAutoFit/>
            </a:bodyPr>
            <a:lstStyle>
              <a:lvl1pPr>
                <a:spcAft>
                  <a:spcPts val="1413"/>
                </a:spcAft>
                <a:defRPr sz="3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20000"/>
                </a:spcBef>
                <a:buChar char="–"/>
                <a:defRPr sz="2800">
                  <a:solidFill>
                    <a:schemeClr val="tx1"/>
                  </a:solidFill>
                  <a:latin typeface="Arial" panose="020B0604020202020204" pitchFamily="34" charset="0"/>
                  <a:ea typeface="MS Gothic" panose="020B0609070205080204" pitchFamily="49" charset="-128"/>
                </a:defRPr>
              </a:lvl2pPr>
              <a:lvl3pPr marL="1143000" indent="-228600">
                <a:spcBef>
                  <a:spcPct val="20000"/>
                </a:spcBef>
                <a:buChar char="•"/>
                <a:defRPr sz="2400">
                  <a:solidFill>
                    <a:schemeClr val="tx1"/>
                  </a:solidFill>
                  <a:latin typeface="Arial" panose="020B0604020202020204" pitchFamily="34" charset="0"/>
                  <a:ea typeface="MS Gothic" panose="020B0609070205080204" pitchFamily="49" charset="-128"/>
                </a:defRPr>
              </a:lvl3pPr>
              <a:lvl4pPr marL="1600200" indent="-228600">
                <a:spcBef>
                  <a:spcPct val="20000"/>
                </a:spcBef>
                <a:buChar char="–"/>
                <a:defRPr sz="2000">
                  <a:solidFill>
                    <a:schemeClr val="tx1"/>
                  </a:solidFill>
                  <a:latin typeface="Arial" panose="020B0604020202020204" pitchFamily="34" charset="0"/>
                  <a:ea typeface="MS Gothic" panose="020B0609070205080204" pitchFamily="49" charset="-128"/>
                </a:defRPr>
              </a:lvl4pPr>
              <a:lvl5pPr marL="2057400" indent="-228600">
                <a:spcBef>
                  <a:spcPct val="20000"/>
                </a:spcBef>
                <a:buChar char="»"/>
                <a:defRPr sz="2000">
                  <a:solidFill>
                    <a:schemeClr val="tx1"/>
                  </a:solidFill>
                  <a:latin typeface="Arial" panose="020B0604020202020204" pitchFamily="34" charset="0"/>
                  <a:ea typeface="MS Gothic" panose="020B0609070205080204" pitchFamily="49"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9pPr>
            </a:lstStyle>
            <a:p>
              <a:pPr eaLnBrk="1">
                <a:spcAft>
                  <a:spcPct val="0"/>
                </a:spcAft>
              </a:pPr>
              <a:r>
                <a:rPr lang="en-AU" altLang="en-US" sz="1600" b="1" dirty="0"/>
                <a:t>Project Title:</a:t>
              </a:r>
            </a:p>
            <a:p>
              <a:pPr eaLnBrk="1">
                <a:spcAft>
                  <a:spcPct val="0"/>
                </a:spcAft>
              </a:pPr>
              <a:r>
                <a:rPr lang="en-AU" altLang="en-US" sz="1600" b="1" dirty="0"/>
                <a:t>Company Name:</a:t>
              </a:r>
            </a:p>
          </p:txBody>
        </p:sp>
        <p:grpSp>
          <p:nvGrpSpPr>
            <p:cNvPr id="8" name="Group 49"/>
            <p:cNvGrpSpPr>
              <a:grpSpLocks/>
            </p:cNvGrpSpPr>
            <p:nvPr/>
          </p:nvGrpSpPr>
          <p:grpSpPr bwMode="auto">
            <a:xfrm>
              <a:off x="-648530" y="1367740"/>
              <a:ext cx="11304558" cy="5399669"/>
              <a:chOff x="-648530" y="1367740"/>
              <a:chExt cx="11304558" cy="5399669"/>
            </a:xfrm>
          </p:grpSpPr>
          <p:sp>
            <p:nvSpPr>
              <p:cNvPr id="9" name="Freeform 8"/>
              <p:cNvSpPr/>
              <p:nvPr/>
            </p:nvSpPr>
            <p:spPr>
              <a:xfrm>
                <a:off x="5063811" y="1403750"/>
                <a:ext cx="4724107" cy="143009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compatLnSpc="0">
                <a:spAutoFit/>
              </a:bodyPr>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11" name="Freeform 10"/>
              <p:cNvSpPr/>
              <p:nvPr/>
            </p:nvSpPr>
            <p:spPr>
              <a:xfrm>
                <a:off x="311131" y="4284566"/>
                <a:ext cx="4725695" cy="143009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compatLnSpc="0">
                <a:spAutoFit/>
              </a:bodyPr>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13" name="Freeform 12"/>
              <p:cNvSpPr/>
              <p:nvPr/>
            </p:nvSpPr>
            <p:spPr>
              <a:xfrm>
                <a:off x="5063811" y="4176635"/>
                <a:ext cx="4724107" cy="143009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none" lIns="90000" tIns="46800" rIns="90000" bIns="46800" compatLnSpc="0">
                <a:spAutoFit/>
              </a:bodyPr>
              <a:lstStyle/>
              <a:p>
                <a:pPr eaLnBrk="1" fontAlgn="auto">
                  <a:spcBef>
                    <a:spcPts val="0"/>
                  </a:spcBef>
                  <a:spcAft>
                    <a:spcPts val="0"/>
                  </a:spcAft>
                  <a:defRPr/>
                </a:pPr>
                <a:endParaRPr lang="en-AU">
                  <a:latin typeface="Arial" pitchFamily="18"/>
                  <a:ea typeface="MS Gothic" pitchFamily="2"/>
                  <a:cs typeface="Tahoma" pitchFamily="2"/>
                </a:endParaRPr>
              </a:p>
            </p:txBody>
          </p:sp>
          <p:grpSp>
            <p:nvGrpSpPr>
              <p:cNvPr id="14" name="Group 48"/>
              <p:cNvGrpSpPr>
                <a:grpSpLocks/>
              </p:cNvGrpSpPr>
              <p:nvPr/>
            </p:nvGrpSpPr>
            <p:grpSpPr bwMode="auto">
              <a:xfrm>
                <a:off x="-648530" y="1367740"/>
                <a:ext cx="11304558" cy="5399669"/>
                <a:chOff x="-648530" y="1367740"/>
                <a:chExt cx="11304558" cy="5399669"/>
              </a:xfrm>
            </p:grpSpPr>
            <p:sp>
              <p:nvSpPr>
                <p:cNvPr id="44" name="Straight Connector 43"/>
                <p:cNvSpPr/>
                <p:nvPr/>
              </p:nvSpPr>
              <p:spPr>
                <a:xfrm flipV="1">
                  <a:off x="-648530" y="3749522"/>
                  <a:ext cx="11304558" cy="6016"/>
                </a:xfrm>
                <a:prstGeom prst="line">
                  <a:avLst/>
                </a:prstGeom>
                <a:noFill/>
                <a:ln w="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45" name="Straight Connector 44"/>
                <p:cNvSpPr/>
                <p:nvPr/>
              </p:nvSpPr>
              <p:spPr>
                <a:xfrm>
                  <a:off x="4967747" y="1367740"/>
                  <a:ext cx="0" cy="5399669"/>
                </a:xfrm>
                <a:prstGeom prst="line">
                  <a:avLst/>
                </a:prstGeom>
                <a:noFill/>
                <a:ln w="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46" name="Straight Connector 45"/>
                <p:cNvSpPr/>
                <p:nvPr/>
              </p:nvSpPr>
              <p:spPr>
                <a:xfrm>
                  <a:off x="-576526" y="6767409"/>
                  <a:ext cx="11232554" cy="0"/>
                </a:xfrm>
                <a:prstGeom prst="line">
                  <a:avLst/>
                </a:prstGeom>
                <a:noFill/>
                <a:ln w="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grpSp>
          <p:sp>
            <p:nvSpPr>
              <p:cNvPr id="21" name="Freeform 20"/>
              <p:cNvSpPr/>
              <p:nvPr/>
            </p:nvSpPr>
            <p:spPr bwMode="auto">
              <a:xfrm>
                <a:off x="5200982" y="3842050"/>
                <a:ext cx="5243853" cy="1065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compatLnSpc="0">
                <a:spAutoFit/>
              </a:bodyPr>
              <a:lstStyle/>
              <a:p>
                <a:pPr>
                  <a:spcAft>
                    <a:spcPts val="300"/>
                  </a:spcAft>
                  <a:buClr>
                    <a:srgbClr val="000000"/>
                  </a:buClr>
                  <a:buSzPct val="100000"/>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u="sng" dirty="0">
                    <a:solidFill>
                      <a:srgbClr val="0000FF"/>
                    </a:solidFill>
                    <a:ea typeface="MS Gothic" pitchFamily="2"/>
                    <a:cs typeface="Tahoma" pitchFamily="2"/>
                  </a:rPr>
                  <a:t>Funding and Schedule</a:t>
                </a:r>
              </a:p>
              <a:p>
                <a:pPr marL="183960" indent="-183960" eaLnBrk="1" fontAlgn="auto" hangingPunct="1">
                  <a:spcAft>
                    <a:spcPts val="300"/>
                  </a:spcAft>
                  <a:buClr>
                    <a:srgbClr val="000000"/>
                  </a:buClr>
                  <a:buSzPct val="100000"/>
                  <a:buFont typeface="Arial" pitchFamily="34"/>
                  <a:buChar char="•"/>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dirty="0">
                    <a:solidFill>
                      <a:srgbClr val="000000"/>
                    </a:solidFill>
                    <a:ea typeface="MS Gothic" pitchFamily="2"/>
                    <a:cs typeface="Tahoma" pitchFamily="2"/>
                  </a:rPr>
                  <a:t>Total Qualifying Cost</a:t>
                </a:r>
                <a:r>
                  <a:rPr lang="en-GB" sz="1400" dirty="0">
                    <a:solidFill>
                      <a:srgbClr val="000000"/>
                    </a:solidFill>
                    <a:ea typeface="MS Gothic" pitchFamily="2"/>
                    <a:cs typeface="Tahoma" pitchFamily="2"/>
                  </a:rPr>
                  <a:t>: </a:t>
                </a:r>
                <a:r>
                  <a:rPr lang="en-GB" sz="1400" b="1" dirty="0">
                    <a:solidFill>
                      <a:srgbClr val="000000"/>
                    </a:solidFill>
                    <a:ea typeface="MS Gothic" pitchFamily="2"/>
                    <a:cs typeface="Tahoma" pitchFamily="2"/>
                  </a:rPr>
                  <a:t>&lt;S$ ____&gt;</a:t>
                </a:r>
              </a:p>
              <a:p>
                <a:pPr marL="183960" indent="-183960">
                  <a:spcAft>
                    <a:spcPts val="300"/>
                  </a:spcAft>
                  <a:buClr>
                    <a:srgbClr val="000000"/>
                  </a:buClr>
                  <a:buSzPct val="100000"/>
                  <a:buFont typeface="Arial" pitchFamily="34"/>
                  <a:buChar char="•"/>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dirty="0">
                    <a:solidFill>
                      <a:srgbClr val="000000"/>
                    </a:solidFill>
                    <a:ea typeface="MS Gothic" pitchFamily="2"/>
                    <a:cs typeface="Tahoma" pitchFamily="2"/>
                  </a:rPr>
                  <a:t>Total Self Funding:  &lt;S$ ____&gt;</a:t>
                </a:r>
              </a:p>
              <a:p>
                <a:pPr marL="183960" indent="-183960" eaLnBrk="1" fontAlgn="auto" hangingPunct="1">
                  <a:spcAft>
                    <a:spcPts val="300"/>
                  </a:spcAft>
                  <a:buClr>
                    <a:srgbClr val="000000"/>
                  </a:buClr>
                  <a:buSzPct val="100000"/>
                  <a:buFont typeface="Arial" pitchFamily="34"/>
                  <a:buChar char="•"/>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dirty="0">
                    <a:solidFill>
                      <a:srgbClr val="000000"/>
                    </a:solidFill>
                    <a:ea typeface="MS Gothic" pitchFamily="2"/>
                    <a:cs typeface="Tahoma" pitchFamily="2"/>
                  </a:rPr>
                  <a:t>Schedule (Max 24 months)</a:t>
                </a:r>
                <a:r>
                  <a:rPr lang="en-GB" sz="1400" dirty="0">
                    <a:solidFill>
                      <a:srgbClr val="000000"/>
                    </a:solidFill>
                    <a:ea typeface="MS Gothic" pitchFamily="2"/>
                    <a:cs typeface="Tahoma" pitchFamily="2"/>
                  </a:rPr>
                  <a:t>: 4 significant project milestones </a:t>
                </a:r>
              </a:p>
            </p:txBody>
          </p:sp>
        </p:grpSp>
      </p:grpSp>
      <p:sp>
        <p:nvSpPr>
          <p:cNvPr id="51" name="TextBox 5"/>
          <p:cNvSpPr txBox="1">
            <a:spLocks noChangeArrowheads="1"/>
          </p:cNvSpPr>
          <p:nvPr/>
        </p:nvSpPr>
        <p:spPr bwMode="auto">
          <a:xfrm>
            <a:off x="9305125" y="132280"/>
            <a:ext cx="2842742" cy="36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5000" rIns="90000" bIns="45000">
            <a:spAutoFit/>
          </a:bodyPr>
          <a:lstStyle>
            <a:lvl1pPr eaLnBrk="0" hangingPunct="0">
              <a:spcAft>
                <a:spcPts val="1413"/>
              </a:spcAft>
              <a:defRPr sz="3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eaLnBrk="0" hangingPunct="0">
              <a:spcBef>
                <a:spcPct val="20000"/>
              </a:spcBef>
              <a:buChar char="–"/>
              <a:defRPr sz="2800">
                <a:solidFill>
                  <a:schemeClr val="tx1"/>
                </a:solidFill>
                <a:latin typeface="Arial" panose="020B0604020202020204" pitchFamily="34" charset="0"/>
                <a:ea typeface="MS Gothic" panose="020B0609070205080204" pitchFamily="49" charset="-128"/>
              </a:defRPr>
            </a:lvl2pPr>
            <a:lvl3pPr marL="1143000" indent="-228600" eaLnBrk="0" hangingPunct="0">
              <a:spcBef>
                <a:spcPct val="20000"/>
              </a:spcBef>
              <a:buChar char="•"/>
              <a:defRPr sz="2400">
                <a:solidFill>
                  <a:schemeClr val="tx1"/>
                </a:solidFill>
                <a:latin typeface="Arial" panose="020B0604020202020204" pitchFamily="34" charset="0"/>
                <a:ea typeface="MS Gothic" panose="020B0609070205080204" pitchFamily="49" charset="-128"/>
              </a:defRPr>
            </a:lvl3pPr>
            <a:lvl4pPr marL="1600200" indent="-228600" eaLnBrk="0" hangingPunct="0">
              <a:spcBef>
                <a:spcPct val="20000"/>
              </a:spcBef>
              <a:buChar char="–"/>
              <a:defRPr sz="2000">
                <a:solidFill>
                  <a:schemeClr val="tx1"/>
                </a:solidFill>
                <a:latin typeface="Arial" panose="020B0604020202020204" pitchFamily="34" charset="0"/>
                <a:ea typeface="MS Gothic" panose="020B0609070205080204" pitchFamily="49" charset="-128"/>
              </a:defRPr>
            </a:lvl4pPr>
            <a:lvl5pPr marL="2057400" indent="-228600" eaLnBrk="0" hangingPunct="0">
              <a:spcBef>
                <a:spcPct val="20000"/>
              </a:spcBef>
              <a:buChar char="»"/>
              <a:defRPr sz="2000">
                <a:solidFill>
                  <a:schemeClr val="tx1"/>
                </a:solidFill>
                <a:latin typeface="Arial" panose="020B0604020202020204" pitchFamily="34" charset="0"/>
                <a:ea typeface="MS Gothic" panose="020B0609070205080204" pitchFamily="49"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Gothic" panose="020B0609070205080204" pitchFamily="49" charset="-128"/>
              </a:defRPr>
            </a:lvl9pPr>
          </a:lstStyle>
          <a:p>
            <a:pPr algn="ctr" eaLnBrk="1">
              <a:spcAft>
                <a:spcPct val="0"/>
              </a:spcAft>
            </a:pPr>
            <a:r>
              <a:rPr lang="en-AU" altLang="en-US" sz="1800" b="1" dirty="0">
                <a:solidFill>
                  <a:srgbClr val="953735"/>
                </a:solidFill>
              </a:rPr>
              <a:t>Project Quad Chart</a:t>
            </a:r>
            <a:endParaRPr lang="en-AU" altLang="en-US" sz="3400" b="1" dirty="0"/>
          </a:p>
        </p:txBody>
      </p:sp>
      <p:sp>
        <p:nvSpPr>
          <p:cNvPr id="52" name="Freeform 9"/>
          <p:cNvSpPr>
            <a:spLocks/>
          </p:cNvSpPr>
          <p:nvPr/>
        </p:nvSpPr>
        <p:spPr bwMode="auto">
          <a:xfrm>
            <a:off x="6332983" y="692696"/>
            <a:ext cx="5163615" cy="2726004"/>
          </a:xfrm>
          <a:custGeom>
            <a:avLst/>
            <a:gdLst>
              <a:gd name="T0" fmla="*/ 381971205 w 21600"/>
              <a:gd name="T1" fmla="*/ 0 h 21600"/>
              <a:gd name="T2" fmla="*/ 763942222 w 21600"/>
              <a:gd name="T3" fmla="*/ 42431821 h 21600"/>
              <a:gd name="T4" fmla="*/ 381971205 w 21600"/>
              <a:gd name="T5" fmla="*/ 84863580 h 21600"/>
              <a:gd name="T6" fmla="*/ 0 w 21600"/>
              <a:gd name="T7" fmla="*/ 42431821 h 21600"/>
              <a:gd name="T8" fmla="*/ 17694720 60000 65536"/>
              <a:gd name="T9" fmla="*/ 0 60000 65536"/>
              <a:gd name="T10" fmla="*/ 5898240 60000 65536"/>
              <a:gd name="T11" fmla="*/ 1179648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0000" tIns="46800" rIns="90000" bIns="46800">
            <a:spAutoFit/>
          </a:bodyPr>
          <a:lstStyle>
            <a:lvl1pPr marL="182563" indent="-182563">
              <a:spcAft>
                <a:spcPts val="1413"/>
              </a:spcAft>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3200">
                <a:solidFill>
                  <a:schemeClr val="tx1"/>
                </a:solidFill>
                <a:latin typeface="Arial" panose="020B0604020202020204" pitchFamily="34" charset="0"/>
                <a:ea typeface="MS Gothic" panose="020B0609070205080204" pitchFamily="49" charset="-128"/>
                <a:cs typeface="Tahoma" panose="020B0604030504040204" pitchFamily="34" charset="0"/>
              </a:defRPr>
            </a:lvl1pPr>
            <a:lvl2pPr marL="742950" indent="-285750">
              <a:spcBef>
                <a:spcPct val="20000"/>
              </a:spcBef>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800">
                <a:solidFill>
                  <a:schemeClr val="tx1"/>
                </a:solidFill>
                <a:latin typeface="Arial" panose="020B0604020202020204" pitchFamily="34" charset="0"/>
                <a:ea typeface="MS Gothic" panose="020B0609070205080204" pitchFamily="49" charset="-128"/>
              </a:defRPr>
            </a:lvl2pPr>
            <a:lvl3pPr marL="1143000" indent="-228600">
              <a:spcBef>
                <a:spcPct val="20000"/>
              </a:spcBef>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400">
                <a:solidFill>
                  <a:schemeClr val="tx1"/>
                </a:solidFill>
                <a:latin typeface="Arial" panose="020B0604020202020204" pitchFamily="34" charset="0"/>
                <a:ea typeface="MS Gothic" panose="020B0609070205080204" pitchFamily="49" charset="-128"/>
              </a:defRPr>
            </a:lvl3pPr>
            <a:lvl4pPr marL="1600200" indent="-228600">
              <a:spcBef>
                <a:spcPct val="20000"/>
              </a:spcBef>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4pPr>
            <a:lvl5pPr marL="2057400" indent="-228600">
              <a:spcBef>
                <a:spcPct val="20000"/>
              </a:spcBef>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5pPr>
            <a:lvl6pPr marL="2514600" indent="-228600" eaLnBrk="0" fontAlgn="base" hangingPunct="0">
              <a:spcBef>
                <a:spcPct val="20000"/>
              </a:spcBef>
              <a:spcAft>
                <a:spcPct val="0"/>
              </a:spcAft>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6pPr>
            <a:lvl7pPr marL="2971800" indent="-228600" eaLnBrk="0" fontAlgn="base" hangingPunct="0">
              <a:spcBef>
                <a:spcPct val="20000"/>
              </a:spcBef>
              <a:spcAft>
                <a:spcPct val="0"/>
              </a:spcAft>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7pPr>
            <a:lvl8pPr marL="3429000" indent="-228600" eaLnBrk="0" fontAlgn="base" hangingPunct="0">
              <a:spcBef>
                <a:spcPct val="20000"/>
              </a:spcBef>
              <a:spcAft>
                <a:spcPct val="0"/>
              </a:spcAft>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8pPr>
            <a:lvl9pPr marL="3886200" indent="-228600" eaLnBrk="0" fontAlgn="base" hangingPunct="0">
              <a:spcBef>
                <a:spcPct val="20000"/>
              </a:spcBef>
              <a:spcAft>
                <a:spcPct val="0"/>
              </a:spcAft>
              <a:buChar char="»"/>
              <a:tabLst>
                <a:tab pos="909638" algn="l"/>
                <a:tab pos="1824038" algn="l"/>
                <a:tab pos="2738438" algn="l"/>
                <a:tab pos="3652838" algn="l"/>
                <a:tab pos="4567238" algn="l"/>
                <a:tab pos="5481638" algn="l"/>
                <a:tab pos="6396038" algn="l"/>
                <a:tab pos="7310438" algn="l"/>
                <a:tab pos="8224838" algn="l"/>
                <a:tab pos="9139238" algn="l"/>
                <a:tab pos="10053638" algn="l"/>
                <a:tab pos="10056813" algn="l"/>
                <a:tab pos="10514013" algn="l"/>
              </a:tabLst>
              <a:defRPr sz="2000">
                <a:solidFill>
                  <a:schemeClr val="tx1"/>
                </a:solidFill>
                <a:latin typeface="Arial" panose="020B0604020202020204" pitchFamily="34" charset="0"/>
                <a:ea typeface="MS Gothic" panose="020B0609070205080204" pitchFamily="49" charset="-128"/>
              </a:defRPr>
            </a:lvl9pPr>
          </a:lstStyle>
          <a:p>
            <a:pPr marL="0" indent="0">
              <a:spcBef>
                <a:spcPts val="288"/>
              </a:spcBef>
              <a:spcAft>
                <a:spcPct val="0"/>
              </a:spcAft>
              <a:buClr>
                <a:srgbClr val="000000"/>
              </a:buClr>
            </a:pPr>
            <a:r>
              <a:rPr lang="en-GB" sz="1400" b="1" u="sng" dirty="0">
                <a:solidFill>
                  <a:srgbClr val="0000FF"/>
                </a:solidFill>
                <a:latin typeface="+mn-lt"/>
                <a:ea typeface="MS Gothic" pitchFamily="2"/>
                <a:cs typeface="Tahoma" pitchFamily="2"/>
              </a:rPr>
              <a:t>Objectives / Deliverables</a:t>
            </a:r>
          </a:p>
          <a:p>
            <a:pPr marL="0" indent="0" eaLnBrk="1" hangingPunct="1">
              <a:spcBef>
                <a:spcPts val="288"/>
              </a:spcBef>
              <a:spcAft>
                <a:spcPct val="0"/>
              </a:spcAft>
              <a:buClr>
                <a:srgbClr val="000000"/>
              </a:buClr>
            </a:pPr>
            <a:r>
              <a:rPr lang="en-GB" altLang="en-US" sz="1200" b="1" dirty="0">
                <a:solidFill>
                  <a:srgbClr val="000000"/>
                </a:solidFill>
                <a:latin typeface="+mn-lt"/>
              </a:rPr>
              <a:t>Challenge Statement</a:t>
            </a:r>
          </a:p>
          <a:p>
            <a:pPr eaLnBrk="1" hangingPunct="1">
              <a:spcBef>
                <a:spcPts val="288"/>
              </a:spcBef>
              <a:spcAft>
                <a:spcPct val="0"/>
              </a:spcAft>
              <a:buClr>
                <a:srgbClr val="000000"/>
              </a:buClr>
              <a:buFontTx/>
              <a:buChar char="•"/>
            </a:pPr>
            <a:r>
              <a:rPr lang="en-GB" altLang="en-US" sz="1200" dirty="0">
                <a:solidFill>
                  <a:srgbClr val="000000"/>
                </a:solidFill>
                <a:latin typeface="+mn-lt"/>
              </a:rPr>
              <a:t>State the Challenge Statement proposal addresses</a:t>
            </a:r>
          </a:p>
          <a:p>
            <a:pPr marL="361950" lvl="1" indent="-180975">
              <a:spcBef>
                <a:spcPts val="288"/>
              </a:spcBef>
              <a:spcAft>
                <a:spcPct val="0"/>
              </a:spcAft>
              <a:buClr>
                <a:srgbClr val="000000"/>
              </a:buClr>
              <a:buFont typeface="Wingdings" panose="05000000000000000000" pitchFamily="2" charset="2"/>
              <a:buChar char="q"/>
            </a:pPr>
            <a:r>
              <a:rPr lang="en-GB" altLang="en-US" sz="1200" dirty="0">
                <a:solidFill>
                  <a:srgbClr val="000000"/>
                </a:solidFill>
                <a:latin typeface="+mn-lt"/>
              </a:rPr>
              <a:t>CS0</a:t>
            </a:r>
            <a:r>
              <a:rPr lang="en-GB" altLang="en-US" sz="1200" dirty="0">
                <a:solidFill>
                  <a:srgbClr val="000000"/>
                </a:solidFill>
                <a:highlight>
                  <a:srgbClr val="FFFF00"/>
                </a:highlight>
                <a:latin typeface="+mn-lt"/>
              </a:rPr>
              <a:t>x</a:t>
            </a:r>
            <a:r>
              <a:rPr lang="en-GB" altLang="en-US" sz="1200" dirty="0">
                <a:solidFill>
                  <a:srgbClr val="000000"/>
                </a:solidFill>
                <a:latin typeface="+mn-lt"/>
              </a:rPr>
              <a:t>: State CS number and copy Challenge Statement </a:t>
            </a:r>
            <a:r>
              <a:rPr lang="en-GB" altLang="en-US" sz="1200" u="sng" dirty="0">
                <a:solidFill>
                  <a:srgbClr val="000000"/>
                </a:solidFill>
                <a:latin typeface="+mn-lt"/>
              </a:rPr>
              <a:t>title</a:t>
            </a:r>
            <a:r>
              <a:rPr lang="en-GB" altLang="en-US" sz="1200" dirty="0">
                <a:solidFill>
                  <a:srgbClr val="000000"/>
                </a:solidFill>
                <a:latin typeface="+mn-lt"/>
              </a:rPr>
              <a:t> here</a:t>
            </a:r>
          </a:p>
          <a:p>
            <a:pPr marL="361950" lvl="1" indent="-180975">
              <a:spcBef>
                <a:spcPts val="288"/>
              </a:spcBef>
              <a:spcAft>
                <a:spcPct val="0"/>
              </a:spcAft>
              <a:buClr>
                <a:srgbClr val="000000"/>
              </a:buClr>
              <a:buFont typeface="Wingdings" panose="05000000000000000000" pitchFamily="2" charset="2"/>
              <a:buChar char="q"/>
            </a:pPr>
            <a:r>
              <a:rPr lang="en-GB" altLang="en-US" sz="1200" dirty="0">
                <a:solidFill>
                  <a:srgbClr val="000000"/>
                </a:solidFill>
                <a:latin typeface="+mn-lt"/>
              </a:rPr>
              <a:t>For </a:t>
            </a:r>
            <a:r>
              <a:rPr lang="en-GB" altLang="en-US" sz="1200" dirty="0" err="1">
                <a:solidFill>
                  <a:srgbClr val="000000"/>
                </a:solidFill>
                <a:latin typeface="+mn-lt"/>
              </a:rPr>
              <a:t>CSOC</a:t>
            </a:r>
            <a:r>
              <a:rPr lang="en-GB" altLang="en-US" sz="1200" dirty="0" err="1">
                <a:solidFill>
                  <a:srgbClr val="000000"/>
                </a:solidFill>
                <a:highlight>
                  <a:srgbClr val="FFFF00"/>
                </a:highlight>
                <a:latin typeface="+mn-lt"/>
              </a:rPr>
              <a:t>x</a:t>
            </a:r>
            <a:r>
              <a:rPr lang="en-GB" altLang="en-US" sz="1200" dirty="0">
                <a:solidFill>
                  <a:srgbClr val="000000"/>
                </a:solidFill>
                <a:latin typeface="+mn-lt"/>
              </a:rPr>
              <a:t> (Open Category), state the category and Challenge Statement title in ≤10 words</a:t>
            </a:r>
          </a:p>
          <a:p>
            <a:pPr marL="0" indent="0" eaLnBrk="1" hangingPunct="1">
              <a:spcBef>
                <a:spcPts val="288"/>
              </a:spcBef>
              <a:spcAft>
                <a:spcPct val="0"/>
              </a:spcAft>
              <a:buClr>
                <a:srgbClr val="000000"/>
              </a:buClr>
            </a:pPr>
            <a:r>
              <a:rPr lang="en-GB" altLang="en-US" sz="1200" b="1" dirty="0">
                <a:solidFill>
                  <a:srgbClr val="000000"/>
                </a:solidFill>
                <a:latin typeface="+mn-lt"/>
              </a:rPr>
              <a:t>Objective</a:t>
            </a:r>
          </a:p>
          <a:p>
            <a:pPr eaLnBrk="1" hangingPunct="1">
              <a:spcBef>
                <a:spcPts val="288"/>
              </a:spcBef>
              <a:spcAft>
                <a:spcPct val="0"/>
              </a:spcAft>
              <a:buClr>
                <a:srgbClr val="000000"/>
              </a:buClr>
              <a:buFontTx/>
              <a:buChar char="•"/>
            </a:pPr>
            <a:r>
              <a:rPr lang="en-GB" altLang="en-US" sz="1200" dirty="0">
                <a:solidFill>
                  <a:srgbClr val="000000"/>
                </a:solidFill>
                <a:latin typeface="+mn-lt"/>
              </a:rPr>
              <a:t>Main objective (in 30 words)</a:t>
            </a:r>
          </a:p>
          <a:p>
            <a:pPr marL="0" indent="0" eaLnBrk="1" hangingPunct="1">
              <a:spcBef>
                <a:spcPts val="288"/>
              </a:spcBef>
              <a:spcAft>
                <a:spcPct val="0"/>
              </a:spcAft>
              <a:buClr>
                <a:srgbClr val="000000"/>
              </a:buClr>
            </a:pPr>
            <a:r>
              <a:rPr lang="en-GB" altLang="en-US" sz="1200" b="1" dirty="0">
                <a:solidFill>
                  <a:srgbClr val="000000"/>
                </a:solidFill>
                <a:latin typeface="+mn-lt"/>
              </a:rPr>
              <a:t>Deliverables</a:t>
            </a:r>
          </a:p>
          <a:p>
            <a:pPr eaLnBrk="1" hangingPunct="1">
              <a:spcBef>
                <a:spcPts val="288"/>
              </a:spcBef>
              <a:spcAft>
                <a:spcPct val="0"/>
              </a:spcAft>
              <a:buClr>
                <a:srgbClr val="000000"/>
              </a:buClr>
              <a:buFontTx/>
              <a:buChar char="•"/>
            </a:pPr>
            <a:r>
              <a:rPr lang="en-GB" altLang="en-US" sz="1200" dirty="0">
                <a:solidFill>
                  <a:srgbClr val="000000"/>
                </a:solidFill>
                <a:latin typeface="+mn-lt"/>
              </a:rPr>
              <a:t>Key deliverables upon project completion.</a:t>
            </a:r>
          </a:p>
          <a:p>
            <a:pPr>
              <a:spcBef>
                <a:spcPts val="288"/>
              </a:spcBef>
              <a:spcAft>
                <a:spcPct val="0"/>
              </a:spcAft>
            </a:pPr>
            <a:r>
              <a:rPr lang="en-GB" altLang="en-US" sz="1200" b="1" dirty="0">
                <a:solidFill>
                  <a:srgbClr val="000000"/>
                </a:solidFill>
                <a:latin typeface="+mn-lt"/>
              </a:rPr>
              <a:t>TRL (Technology Readiness Level based on NASA definition)</a:t>
            </a:r>
          </a:p>
          <a:p>
            <a:pPr eaLnBrk="1" hangingPunct="1">
              <a:spcBef>
                <a:spcPts val="288"/>
              </a:spcBef>
              <a:spcAft>
                <a:spcPct val="0"/>
              </a:spcAft>
              <a:buClr>
                <a:srgbClr val="000000"/>
              </a:buClr>
              <a:buFontTx/>
              <a:buChar char="•"/>
            </a:pPr>
            <a:r>
              <a:rPr lang="en-GB" altLang="en-US" sz="1200" dirty="0">
                <a:solidFill>
                  <a:srgbClr val="000000"/>
                </a:solidFill>
                <a:latin typeface="+mn-lt"/>
              </a:rPr>
              <a:t>Start TRL = &lt;&gt;; Projected End TRL = &lt;&gt;</a:t>
            </a:r>
          </a:p>
        </p:txBody>
      </p:sp>
      <p:sp>
        <p:nvSpPr>
          <p:cNvPr id="53" name="TextBox 52"/>
          <p:cNvSpPr txBox="1"/>
          <p:nvPr/>
        </p:nvSpPr>
        <p:spPr bwMode="auto">
          <a:xfrm>
            <a:off x="479376" y="692696"/>
            <a:ext cx="5472607" cy="1186692"/>
          </a:xfrm>
          <a:prstGeom prst="rect">
            <a:avLst/>
          </a:prstGeom>
          <a:noFill/>
          <a:ln>
            <a:noFill/>
          </a:ln>
        </p:spPr>
        <p:txBody>
          <a:bodyPr wrap="square" lIns="90000" tIns="45000" rIns="90000" bIns="45000" compatLnSpc="0">
            <a:spAutoFit/>
          </a:bodyPr>
          <a:lstStyle/>
          <a:p>
            <a:pPr>
              <a:defRPr/>
            </a:pPr>
            <a:r>
              <a:rPr lang="en-GB" sz="1400" b="1" u="sng" dirty="0">
                <a:solidFill>
                  <a:srgbClr val="0000FF"/>
                </a:solidFill>
                <a:ea typeface="MS Gothic" pitchFamily="2"/>
                <a:cs typeface="Tahoma" pitchFamily="2"/>
              </a:rPr>
              <a:t>Summary</a:t>
            </a:r>
          </a:p>
          <a:p>
            <a:pPr>
              <a:defRPr/>
            </a:pPr>
            <a:r>
              <a:rPr lang="en-AU" sz="1400" b="1" dirty="0">
                <a:ea typeface="MS Gothic" pitchFamily="2"/>
                <a:cs typeface="Tahoma" pitchFamily="2"/>
              </a:rPr>
              <a:t>Illustration</a:t>
            </a:r>
          </a:p>
          <a:p>
            <a:pPr>
              <a:defRPr/>
            </a:pPr>
            <a:r>
              <a:rPr lang="en-AU" sz="1400" dirty="0">
                <a:ea typeface="MS Gothic" pitchFamily="2"/>
                <a:cs typeface="Tahoma" pitchFamily="2"/>
              </a:rPr>
              <a:t>A visually appealing picture or graphic that represents the key </a:t>
            </a:r>
            <a:r>
              <a:rPr lang="en-AU" sz="1400" b="1" u="sng" dirty="0">
                <a:ea typeface="MS Gothic" pitchFamily="2"/>
                <a:cs typeface="Tahoma" pitchFamily="2"/>
              </a:rPr>
              <a:t>innovative</a:t>
            </a:r>
            <a:r>
              <a:rPr lang="en-AU" sz="1400" dirty="0">
                <a:ea typeface="MS Gothic" pitchFamily="2"/>
                <a:cs typeface="Tahoma" pitchFamily="2"/>
              </a:rPr>
              <a:t> technological idea(s) or potential outcome of the project</a:t>
            </a:r>
          </a:p>
          <a:p>
            <a:pPr eaLnBrk="1" fontAlgn="auto">
              <a:spcBef>
                <a:spcPts val="0"/>
              </a:spcBef>
              <a:spcAft>
                <a:spcPts val="0"/>
              </a:spcAft>
              <a:defRPr/>
            </a:pPr>
            <a:endParaRPr lang="en-AU" sz="1400" dirty="0">
              <a:ea typeface="MS Gothic" pitchFamily="2"/>
              <a:cs typeface="Tahoma" pitchFamily="2"/>
            </a:endParaRPr>
          </a:p>
        </p:txBody>
      </p:sp>
      <p:sp>
        <p:nvSpPr>
          <p:cNvPr id="54" name="Freeform 53"/>
          <p:cNvSpPr/>
          <p:nvPr/>
        </p:nvSpPr>
        <p:spPr bwMode="auto">
          <a:xfrm>
            <a:off x="446721" y="3563675"/>
            <a:ext cx="5024709" cy="229781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wrap="square" lIns="90000" tIns="46800" rIns="90000" bIns="46800" compatLnSpc="0">
            <a:spAutoFit/>
          </a:bodyPr>
          <a:lstStyle/>
          <a:p>
            <a:pPr>
              <a:spcBef>
                <a:spcPts val="283"/>
              </a:spcBef>
              <a:buClr>
                <a:srgbClr val="000000"/>
              </a:buClr>
              <a:buSzPct val="100000"/>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u="sng" dirty="0">
                <a:solidFill>
                  <a:srgbClr val="0000FF"/>
                </a:solidFill>
                <a:ea typeface="MS Gothic" pitchFamily="2"/>
                <a:cs typeface="Tahoma" pitchFamily="2"/>
              </a:rPr>
              <a:t>Approach and Innovation* </a:t>
            </a:r>
          </a:p>
          <a:p>
            <a:pPr eaLnBrk="1" fontAlgn="auto" hangingPunct="1">
              <a:spcBef>
                <a:spcPts val="283"/>
              </a:spcBef>
              <a:spcAft>
                <a:spcPts val="0"/>
              </a:spcAft>
              <a:buClr>
                <a:srgbClr val="000000"/>
              </a:buClr>
              <a:buSzPct val="100000"/>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dirty="0">
                <a:solidFill>
                  <a:srgbClr val="000000"/>
                </a:solidFill>
                <a:ea typeface="MS Gothic" pitchFamily="2"/>
                <a:cs typeface="Tahoma" pitchFamily="2"/>
              </a:rPr>
              <a:t>Proposed Approach</a:t>
            </a:r>
          </a:p>
          <a:p>
            <a:pPr marL="355600" lvl="1" indent="-261938" eaLnBrk="1" fontAlgn="auto" hangingPunct="1">
              <a:spcBef>
                <a:spcPts val="283"/>
              </a:spcBef>
              <a:spcAft>
                <a:spcPts val="0"/>
              </a:spcAft>
              <a:buClr>
                <a:srgbClr val="000000"/>
              </a:buClr>
              <a:buSzPct val="100000"/>
              <a:buFont typeface="StarSymbol"/>
              <a:buChar char="➔"/>
              <a:tabLst>
                <a:tab pos="1092238" algn="l"/>
                <a:tab pos="2006639" algn="l"/>
                <a:tab pos="2921039" algn="l"/>
                <a:tab pos="3835438" algn="l"/>
                <a:tab pos="4749839" algn="l"/>
                <a:tab pos="5664239" algn="l"/>
                <a:tab pos="6578639" algn="l"/>
                <a:tab pos="7493039" algn="l"/>
                <a:tab pos="8407439" algn="l"/>
                <a:tab pos="9321839" algn="l"/>
                <a:tab pos="10236239" algn="l"/>
                <a:tab pos="10239478" algn="l"/>
                <a:tab pos="10696679" algn="l"/>
              </a:tabLst>
              <a:defRPr/>
            </a:pPr>
            <a:r>
              <a:rPr lang="en-GB" sz="1400" dirty="0">
                <a:solidFill>
                  <a:srgbClr val="000000"/>
                </a:solidFill>
                <a:ea typeface="MS Gothic" pitchFamily="2"/>
                <a:cs typeface="Tahoma" pitchFamily="2"/>
              </a:rPr>
              <a:t>&lt;&gt;</a:t>
            </a:r>
          </a:p>
          <a:p>
            <a:pPr marL="355600" lvl="1" indent="-261938" eaLnBrk="1" fontAlgn="auto" hangingPunct="1">
              <a:spcBef>
                <a:spcPts val="283"/>
              </a:spcBef>
              <a:spcAft>
                <a:spcPts val="0"/>
              </a:spcAft>
              <a:buClr>
                <a:srgbClr val="000000"/>
              </a:buClr>
              <a:buSzPct val="100000"/>
              <a:buFont typeface="StarSymbol"/>
              <a:buChar char="➔"/>
              <a:tabLst>
                <a:tab pos="1092238" algn="l"/>
                <a:tab pos="2006639" algn="l"/>
                <a:tab pos="2921039" algn="l"/>
                <a:tab pos="3835438" algn="l"/>
                <a:tab pos="4749839" algn="l"/>
                <a:tab pos="5664239" algn="l"/>
                <a:tab pos="6578639" algn="l"/>
                <a:tab pos="7493039" algn="l"/>
                <a:tab pos="8407439" algn="l"/>
                <a:tab pos="9321839" algn="l"/>
                <a:tab pos="10236239" algn="l"/>
                <a:tab pos="10239478" algn="l"/>
                <a:tab pos="10696679" algn="l"/>
              </a:tabLst>
              <a:defRPr/>
            </a:pPr>
            <a:r>
              <a:rPr lang="en-GB" sz="1400" dirty="0">
                <a:solidFill>
                  <a:srgbClr val="000000"/>
                </a:solidFill>
                <a:ea typeface="MS Gothic" pitchFamily="2"/>
                <a:cs typeface="Tahoma" pitchFamily="2"/>
              </a:rPr>
              <a:t>&lt;&gt;</a:t>
            </a:r>
          </a:p>
          <a:p>
            <a:pPr marL="195839" lvl="1" eaLnBrk="1" fontAlgn="auto" hangingPunct="1">
              <a:spcBef>
                <a:spcPts val="283"/>
              </a:spcBef>
              <a:spcAft>
                <a:spcPts val="0"/>
              </a:spcAft>
              <a:buClr>
                <a:srgbClr val="000000"/>
              </a:buClr>
              <a:buSzPct val="45000"/>
              <a:tabLst>
                <a:tab pos="1092238" algn="l"/>
                <a:tab pos="2006639" algn="l"/>
                <a:tab pos="2921039" algn="l"/>
                <a:tab pos="3835438" algn="l"/>
                <a:tab pos="4749839" algn="l"/>
                <a:tab pos="5664239" algn="l"/>
                <a:tab pos="6578639" algn="l"/>
                <a:tab pos="7493039" algn="l"/>
                <a:tab pos="8407439" algn="l"/>
                <a:tab pos="9321839" algn="l"/>
                <a:tab pos="10236239" algn="l"/>
                <a:tab pos="10239478" algn="l"/>
                <a:tab pos="10696679" algn="l"/>
              </a:tabLst>
              <a:defRPr/>
            </a:pPr>
            <a:endParaRPr lang="en-GB" sz="1400" dirty="0">
              <a:solidFill>
                <a:srgbClr val="000000"/>
              </a:solidFill>
              <a:ea typeface="MS Gothic" pitchFamily="2"/>
              <a:cs typeface="Tahoma" pitchFamily="2"/>
            </a:endParaRPr>
          </a:p>
          <a:p>
            <a:pPr>
              <a:spcBef>
                <a:spcPts val="283"/>
              </a:spcBef>
              <a:buClr>
                <a:srgbClr val="000000"/>
              </a:buClr>
              <a:buSzPct val="100000"/>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b="1" dirty="0">
                <a:solidFill>
                  <a:srgbClr val="000000"/>
                </a:solidFill>
                <a:ea typeface="MS Gothic" pitchFamily="2"/>
                <a:cs typeface="Tahoma" pitchFamily="2"/>
              </a:rPr>
              <a:t>Innovation</a:t>
            </a:r>
          </a:p>
          <a:p>
            <a:pPr marL="183960" indent="-183960">
              <a:spcBef>
                <a:spcPts val="283"/>
              </a:spcBef>
              <a:buClr>
                <a:srgbClr val="000000"/>
              </a:buClr>
              <a:buSzPct val="100000"/>
              <a:buFont typeface="Arial" pitchFamily="34"/>
              <a:buChar char="•"/>
              <a:tabLst>
                <a:tab pos="910799" algn="l"/>
                <a:tab pos="1825200" algn="l"/>
                <a:tab pos="2739600" algn="l"/>
                <a:tab pos="3653999" algn="l"/>
                <a:tab pos="4568400" algn="l"/>
                <a:tab pos="5482800" algn="l"/>
                <a:tab pos="6397200" algn="l"/>
                <a:tab pos="7311600" algn="l"/>
                <a:tab pos="8226000" algn="l"/>
                <a:tab pos="9140400" algn="l"/>
                <a:tab pos="10054800" algn="l"/>
                <a:tab pos="10058039" algn="l"/>
                <a:tab pos="10515240" algn="l"/>
              </a:tabLst>
              <a:defRPr/>
            </a:pPr>
            <a:r>
              <a:rPr lang="en-GB" sz="1400" dirty="0">
                <a:solidFill>
                  <a:srgbClr val="000000"/>
                </a:solidFill>
                <a:ea typeface="MS Gothic" pitchFamily="2"/>
                <a:cs typeface="Tahoma" pitchFamily="2"/>
              </a:rPr>
              <a:t>In one sentence, describe the innovation aspects of this proposal </a:t>
            </a:r>
            <a:r>
              <a:rPr lang="en-GB" sz="1400" i="1" dirty="0">
                <a:solidFill>
                  <a:srgbClr val="000000"/>
                </a:solidFill>
                <a:ea typeface="MS Gothic" pitchFamily="2"/>
                <a:cs typeface="Tahoma" pitchFamily="2"/>
              </a:rPr>
              <a:t>(</a:t>
            </a:r>
            <a:r>
              <a:rPr lang="en-GB" sz="1400" i="1" dirty="0" err="1">
                <a:solidFill>
                  <a:srgbClr val="000000"/>
                </a:solidFill>
                <a:ea typeface="MS Gothic" pitchFamily="2"/>
                <a:cs typeface="Tahoma" pitchFamily="2"/>
              </a:rPr>
              <a:t>E.g</a:t>
            </a:r>
            <a:r>
              <a:rPr lang="en-GB" sz="1400" i="1" dirty="0">
                <a:solidFill>
                  <a:srgbClr val="000000"/>
                </a:solidFill>
                <a:ea typeface="MS Gothic" pitchFamily="2"/>
                <a:cs typeface="Tahoma" pitchFamily="2"/>
              </a:rPr>
              <a:t> first in the world type of solution, filing patents, best features compare to world products etc</a:t>
            </a:r>
            <a:r>
              <a:rPr lang="en-GB" sz="1400" dirty="0">
                <a:solidFill>
                  <a:srgbClr val="000000"/>
                </a:solidFill>
                <a:ea typeface="MS Gothic" pitchFamily="2"/>
                <a:cs typeface="Tahoma" pitchFamily="2"/>
              </a:rPr>
              <a:t>)</a:t>
            </a:r>
          </a:p>
        </p:txBody>
      </p:sp>
      <p:sp>
        <p:nvSpPr>
          <p:cNvPr id="3" name="TextBox 2"/>
          <p:cNvSpPr txBox="1"/>
          <p:nvPr/>
        </p:nvSpPr>
        <p:spPr>
          <a:xfrm>
            <a:off x="542863" y="6217567"/>
            <a:ext cx="5472609" cy="307777"/>
          </a:xfrm>
          <a:prstGeom prst="rect">
            <a:avLst/>
          </a:prstGeom>
          <a:noFill/>
          <a:ln>
            <a:solidFill>
              <a:schemeClr val="tx1"/>
            </a:solidFill>
          </a:ln>
        </p:spPr>
        <p:txBody>
          <a:bodyPr wrap="square" rtlCol="0">
            <a:spAutoFit/>
          </a:bodyPr>
          <a:lstStyle/>
          <a:p>
            <a:r>
              <a:rPr lang="en-SG" sz="1400" dirty="0"/>
              <a:t>*</a:t>
            </a:r>
            <a:r>
              <a:rPr lang="en-SG" sz="1400" b="1" u="sng" dirty="0"/>
              <a:t>This section is mandatory and will be important for the evaluation</a:t>
            </a:r>
          </a:p>
        </p:txBody>
      </p:sp>
      <p:sp>
        <p:nvSpPr>
          <p:cNvPr id="4" name="Slide Number Placeholder 3"/>
          <p:cNvSpPr>
            <a:spLocks noGrp="1"/>
          </p:cNvSpPr>
          <p:nvPr>
            <p:ph type="sldNum" sz="quarter" idx="4"/>
          </p:nvPr>
        </p:nvSpPr>
        <p:spPr>
          <a:xfrm>
            <a:off x="11784632" y="6547672"/>
            <a:ext cx="360000" cy="288000"/>
          </a:xfrm>
        </p:spPr>
        <p:txBody>
          <a:bodyPr/>
          <a:lstStyle/>
          <a:p>
            <a:fld id="{0C70C2A6-B8F8-4030-A942-741542283CE2}" type="slidenum">
              <a:rPr lang="en-GB" smtClean="0"/>
              <a:pPr/>
              <a:t>2</a:t>
            </a:fld>
            <a:endParaRPr lang="en-GB" dirty="0"/>
          </a:p>
        </p:txBody>
      </p:sp>
      <p:grpSp>
        <p:nvGrpSpPr>
          <p:cNvPr id="2" name="Group 1">
            <a:extLst>
              <a:ext uri="{FF2B5EF4-FFF2-40B4-BE49-F238E27FC236}">
                <a16:creationId xmlns:a16="http://schemas.microsoft.com/office/drawing/2014/main" id="{EB1523E5-9CC1-4191-8358-DEA03958CCF4}"/>
              </a:ext>
            </a:extLst>
          </p:cNvPr>
          <p:cNvGrpSpPr/>
          <p:nvPr/>
        </p:nvGrpSpPr>
        <p:grpSpPr>
          <a:xfrm>
            <a:off x="6396857" y="4990089"/>
            <a:ext cx="5367536" cy="1391239"/>
            <a:chOff x="6396857" y="4630049"/>
            <a:chExt cx="5367536" cy="1391239"/>
          </a:xfrm>
        </p:grpSpPr>
        <p:sp>
          <p:nvSpPr>
            <p:cNvPr id="77" name="Straight Connector 76"/>
            <p:cNvSpPr/>
            <p:nvPr/>
          </p:nvSpPr>
          <p:spPr bwMode="auto">
            <a:xfrm>
              <a:off x="6760391" y="4941444"/>
              <a:ext cx="0" cy="43200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78" name="Straight Connector 77"/>
            <p:cNvSpPr/>
            <p:nvPr/>
          </p:nvSpPr>
          <p:spPr bwMode="auto">
            <a:xfrm>
              <a:off x="6760393" y="5157444"/>
              <a:ext cx="4392000" cy="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79" name="Straight Connector 78"/>
            <p:cNvSpPr/>
            <p:nvPr/>
          </p:nvSpPr>
          <p:spPr bwMode="auto">
            <a:xfrm>
              <a:off x="10054392" y="4941444"/>
              <a:ext cx="0" cy="43200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80" name="Straight Connector 79"/>
            <p:cNvSpPr/>
            <p:nvPr/>
          </p:nvSpPr>
          <p:spPr bwMode="auto">
            <a:xfrm>
              <a:off x="7858391" y="4941444"/>
              <a:ext cx="0" cy="43200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81" name="TextBox 80"/>
            <p:cNvSpPr txBox="1"/>
            <p:nvPr/>
          </p:nvSpPr>
          <p:spPr bwMode="auto">
            <a:xfrm>
              <a:off x="6396857" y="4630050"/>
              <a:ext cx="750886" cy="267915"/>
            </a:xfrm>
            <a:prstGeom prst="rect">
              <a:avLst/>
            </a:prstGeom>
            <a:noFill/>
            <a:ln>
              <a:noFill/>
            </a:ln>
          </p:spPr>
          <p:txBody>
            <a:bodyPr wrap="square" lIns="90000" tIns="45000" rIns="90000" bIns="45000" compatLnSpc="0">
              <a:spAutoFit/>
            </a:bodyPr>
            <a:lstStyle/>
            <a:p>
              <a:pPr eaLnBrk="1" fontAlgn="auto">
                <a:spcBef>
                  <a:spcPts val="0"/>
                </a:spcBef>
                <a:spcAft>
                  <a:spcPts val="0"/>
                </a:spcAft>
                <a:defRPr/>
              </a:pPr>
              <a:r>
                <a:rPr lang="en-AU" sz="1200" dirty="0">
                  <a:latin typeface="Arial" pitchFamily="18"/>
                  <a:ea typeface="MS Gothic" pitchFamily="2"/>
                  <a:cs typeface="Tahoma" pitchFamily="2"/>
                </a:rPr>
                <a:t>Month 1</a:t>
              </a:r>
            </a:p>
          </p:txBody>
        </p:sp>
        <p:sp>
          <p:nvSpPr>
            <p:cNvPr id="82" name="Straight Connector 81"/>
            <p:cNvSpPr/>
            <p:nvPr/>
          </p:nvSpPr>
          <p:spPr bwMode="auto">
            <a:xfrm>
              <a:off x="11152393" y="4941444"/>
              <a:ext cx="0" cy="43200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83" name="TextBox 82"/>
            <p:cNvSpPr txBox="1"/>
            <p:nvPr/>
          </p:nvSpPr>
          <p:spPr bwMode="auto">
            <a:xfrm>
              <a:off x="6473305" y="5393609"/>
              <a:ext cx="558799" cy="267915"/>
            </a:xfrm>
            <a:prstGeom prst="rect">
              <a:avLst/>
            </a:prstGeom>
            <a:noFill/>
            <a:ln>
              <a:noFill/>
            </a:ln>
          </p:spPr>
          <p:txBody>
            <a:bodyPr lIns="90000" tIns="45000" rIns="90000" bIns="45000" compatLnSpc="0">
              <a:spAutoFit/>
            </a:bodyPr>
            <a:lstStyle/>
            <a:p>
              <a:pPr algn="ctr" eaLnBrk="1" fontAlgn="auto">
                <a:spcBef>
                  <a:spcPts val="0"/>
                </a:spcBef>
                <a:spcAft>
                  <a:spcPts val="0"/>
                </a:spcAft>
                <a:defRPr/>
              </a:pPr>
              <a:r>
                <a:rPr lang="en-AU" sz="1200" dirty="0">
                  <a:latin typeface="Arial" pitchFamily="18"/>
                  <a:ea typeface="MS Gothic" pitchFamily="2"/>
                  <a:cs typeface="Tahoma" pitchFamily="2"/>
                </a:rPr>
                <a:t>Start</a:t>
              </a:r>
            </a:p>
          </p:txBody>
        </p:sp>
        <p:sp>
          <p:nvSpPr>
            <p:cNvPr id="85" name="Straight Connector 84"/>
            <p:cNvSpPr/>
            <p:nvPr/>
          </p:nvSpPr>
          <p:spPr bwMode="auto">
            <a:xfrm flipH="1" flipV="1">
              <a:off x="8956391" y="5465647"/>
              <a:ext cx="0" cy="288000"/>
            </a:xfrm>
            <a:prstGeom prst="line">
              <a:avLst/>
            </a:prstGeom>
            <a:noFill/>
            <a:ln w="28575">
              <a:solidFill>
                <a:srgbClr val="0070C0"/>
              </a:solidFill>
              <a:prstDash val="solid"/>
              <a:tailEnd type="triangle" w="lg" len="me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86" name="TextBox 85"/>
            <p:cNvSpPr txBox="1"/>
            <p:nvPr/>
          </p:nvSpPr>
          <p:spPr bwMode="auto">
            <a:xfrm>
              <a:off x="7476458" y="4636836"/>
              <a:ext cx="750886" cy="267915"/>
            </a:xfrm>
            <a:prstGeom prst="rect">
              <a:avLst/>
            </a:prstGeom>
            <a:noFill/>
            <a:ln>
              <a:noFill/>
            </a:ln>
          </p:spPr>
          <p:txBody>
            <a:bodyPr wrap="square" lIns="90000" tIns="45000" rIns="90000" bIns="45000" compatLnSpc="0">
              <a:spAutoFit/>
            </a:bodyPr>
            <a:lstStyle/>
            <a:p>
              <a:pPr eaLnBrk="1" fontAlgn="auto">
                <a:spcBef>
                  <a:spcPts val="0"/>
                </a:spcBef>
                <a:spcAft>
                  <a:spcPts val="0"/>
                </a:spcAft>
                <a:defRPr/>
              </a:pPr>
              <a:r>
                <a:rPr lang="en-AU" sz="1200" dirty="0">
                  <a:latin typeface="Arial" pitchFamily="18"/>
                  <a:ea typeface="MS Gothic" pitchFamily="2"/>
                  <a:cs typeface="Tahoma" pitchFamily="2"/>
                </a:rPr>
                <a:t>Month 6</a:t>
              </a:r>
            </a:p>
          </p:txBody>
        </p:sp>
        <p:sp>
          <p:nvSpPr>
            <p:cNvPr id="87" name="TextBox 86"/>
            <p:cNvSpPr txBox="1"/>
            <p:nvPr/>
          </p:nvSpPr>
          <p:spPr bwMode="auto">
            <a:xfrm>
              <a:off x="8522412" y="4630049"/>
              <a:ext cx="864096" cy="267915"/>
            </a:xfrm>
            <a:prstGeom prst="rect">
              <a:avLst/>
            </a:prstGeom>
            <a:noFill/>
            <a:ln>
              <a:noFill/>
            </a:ln>
          </p:spPr>
          <p:txBody>
            <a:bodyPr wrap="square" lIns="90000" tIns="45000" rIns="90000" bIns="45000" compatLnSpc="0">
              <a:spAutoFit/>
            </a:bodyPr>
            <a:lstStyle/>
            <a:p>
              <a:pPr eaLnBrk="1" fontAlgn="auto">
                <a:spcBef>
                  <a:spcPts val="0"/>
                </a:spcBef>
                <a:spcAft>
                  <a:spcPts val="0"/>
                </a:spcAft>
                <a:defRPr/>
              </a:pPr>
              <a:r>
                <a:rPr lang="en-AU" sz="1200" dirty="0">
                  <a:latin typeface="Arial" pitchFamily="18"/>
                  <a:ea typeface="MS Gothic" pitchFamily="2"/>
                  <a:cs typeface="Tahoma" pitchFamily="2"/>
                </a:rPr>
                <a:t>Month 12</a:t>
              </a:r>
            </a:p>
          </p:txBody>
        </p:sp>
        <p:sp>
          <p:nvSpPr>
            <p:cNvPr id="88" name="TextBox 87"/>
            <p:cNvSpPr txBox="1"/>
            <p:nvPr/>
          </p:nvSpPr>
          <p:spPr bwMode="auto">
            <a:xfrm>
              <a:off x="9643656" y="4644972"/>
              <a:ext cx="818825" cy="267915"/>
            </a:xfrm>
            <a:prstGeom prst="rect">
              <a:avLst/>
            </a:prstGeom>
            <a:noFill/>
            <a:ln>
              <a:noFill/>
            </a:ln>
          </p:spPr>
          <p:txBody>
            <a:bodyPr wrap="square" lIns="90000" tIns="45000" rIns="90000" bIns="45000" compatLnSpc="0">
              <a:spAutoFit/>
            </a:bodyPr>
            <a:lstStyle/>
            <a:p>
              <a:pPr eaLnBrk="1" fontAlgn="auto">
                <a:spcBef>
                  <a:spcPts val="0"/>
                </a:spcBef>
                <a:spcAft>
                  <a:spcPts val="0"/>
                </a:spcAft>
                <a:defRPr/>
              </a:pPr>
              <a:r>
                <a:rPr lang="en-AU" sz="1200" dirty="0">
                  <a:latin typeface="Arial" pitchFamily="18"/>
                  <a:ea typeface="MS Gothic" pitchFamily="2"/>
                  <a:cs typeface="Tahoma" pitchFamily="2"/>
                </a:rPr>
                <a:t>Month 18</a:t>
              </a:r>
            </a:p>
          </p:txBody>
        </p:sp>
        <p:sp>
          <p:nvSpPr>
            <p:cNvPr id="89" name="TextBox 88"/>
            <p:cNvSpPr txBox="1"/>
            <p:nvPr/>
          </p:nvSpPr>
          <p:spPr bwMode="auto">
            <a:xfrm>
              <a:off x="10731359" y="4636835"/>
              <a:ext cx="842068" cy="267915"/>
            </a:xfrm>
            <a:prstGeom prst="rect">
              <a:avLst/>
            </a:prstGeom>
            <a:noFill/>
            <a:ln>
              <a:noFill/>
            </a:ln>
          </p:spPr>
          <p:txBody>
            <a:bodyPr wrap="square" lIns="90000" tIns="45000" rIns="90000" bIns="45000" compatLnSpc="0">
              <a:spAutoFit/>
            </a:bodyPr>
            <a:lstStyle/>
            <a:p>
              <a:pPr eaLnBrk="1" fontAlgn="auto">
                <a:spcBef>
                  <a:spcPts val="0"/>
                </a:spcBef>
                <a:spcAft>
                  <a:spcPts val="0"/>
                </a:spcAft>
                <a:defRPr/>
              </a:pPr>
              <a:r>
                <a:rPr lang="en-AU" sz="1200" dirty="0">
                  <a:latin typeface="Arial" pitchFamily="18"/>
                  <a:ea typeface="MS Gothic" pitchFamily="2"/>
                  <a:cs typeface="Tahoma" pitchFamily="2"/>
                </a:rPr>
                <a:t>Month 24</a:t>
              </a:r>
            </a:p>
          </p:txBody>
        </p:sp>
        <p:sp>
          <p:nvSpPr>
            <p:cNvPr id="90" name="Straight Connector 89"/>
            <p:cNvSpPr/>
            <p:nvPr/>
          </p:nvSpPr>
          <p:spPr bwMode="auto">
            <a:xfrm>
              <a:off x="8956391" y="4941444"/>
              <a:ext cx="0" cy="432000"/>
            </a:xfrm>
            <a:prstGeom prst="line">
              <a:avLst/>
            </a:prstGeom>
            <a:noFill/>
            <a:ln w="19050">
              <a:solidFill>
                <a:srgbClr val="000000"/>
              </a:solidFill>
              <a:prstDash val="soli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91" name="TextBox 90"/>
            <p:cNvSpPr txBox="1"/>
            <p:nvPr/>
          </p:nvSpPr>
          <p:spPr bwMode="auto">
            <a:xfrm>
              <a:off x="10540393" y="5393609"/>
              <a:ext cx="1224000" cy="249739"/>
            </a:xfrm>
            <a:prstGeom prst="rect">
              <a:avLst/>
            </a:prstGeom>
            <a:noFill/>
            <a:ln>
              <a:noFill/>
            </a:ln>
          </p:spPr>
          <p:txBody>
            <a:bodyPr wrap="square" lIns="36000" tIns="36000" rIns="36000" bIns="36000" compatLnSpc="0">
              <a:spAutoFit/>
            </a:bodyPr>
            <a:lstStyle/>
            <a:p>
              <a:pPr algn="ctr" eaLnBrk="1" fontAlgn="auto">
                <a:spcBef>
                  <a:spcPts val="0"/>
                </a:spcBef>
                <a:spcAft>
                  <a:spcPts val="0"/>
                </a:spcAft>
                <a:defRPr/>
              </a:pPr>
              <a:r>
                <a:rPr lang="en-AU" sz="1200" dirty="0">
                  <a:latin typeface="Arial" pitchFamily="18"/>
                  <a:ea typeface="MS Gothic" pitchFamily="2"/>
                  <a:cs typeface="Tahoma" pitchFamily="2"/>
                </a:rPr>
                <a:t>&lt;4. Completion&gt;</a:t>
              </a:r>
            </a:p>
          </p:txBody>
        </p:sp>
        <p:sp>
          <p:nvSpPr>
            <p:cNvPr id="93" name="Straight Connector 92"/>
            <p:cNvSpPr/>
            <p:nvPr/>
          </p:nvSpPr>
          <p:spPr bwMode="auto">
            <a:xfrm flipH="1" flipV="1">
              <a:off x="10054392" y="5465647"/>
              <a:ext cx="0" cy="288000"/>
            </a:xfrm>
            <a:prstGeom prst="line">
              <a:avLst/>
            </a:prstGeom>
            <a:noFill/>
            <a:ln w="28575">
              <a:solidFill>
                <a:srgbClr val="0070C0"/>
              </a:solidFill>
              <a:prstDash val="solid"/>
              <a:tailEnd type="triangle" w="lg" len="me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94" name="TextBox 93"/>
            <p:cNvSpPr txBox="1"/>
            <p:nvPr/>
          </p:nvSpPr>
          <p:spPr bwMode="auto">
            <a:xfrm>
              <a:off x="7320774" y="5765195"/>
              <a:ext cx="1080000" cy="249739"/>
            </a:xfrm>
            <a:prstGeom prst="rect">
              <a:avLst/>
            </a:prstGeom>
            <a:noFill/>
            <a:ln>
              <a:noFill/>
            </a:ln>
          </p:spPr>
          <p:txBody>
            <a:bodyPr wrap="square" lIns="36000" tIns="36000" rIns="36000" bIns="36000" compatLnSpc="0">
              <a:spAutoFit/>
            </a:bodyPr>
            <a:lstStyle/>
            <a:p>
              <a:pPr algn="ctr" eaLnBrk="1" fontAlgn="auto">
                <a:spcBef>
                  <a:spcPts val="0"/>
                </a:spcBef>
                <a:spcAft>
                  <a:spcPts val="0"/>
                </a:spcAft>
                <a:defRPr/>
              </a:pPr>
              <a:r>
                <a:rPr lang="en-AU" sz="1200" dirty="0">
                  <a:latin typeface="Arial" pitchFamily="18"/>
                  <a:ea typeface="MS Gothic" pitchFamily="2"/>
                  <a:cs typeface="Tahoma" pitchFamily="2"/>
                </a:rPr>
                <a:t>&lt;Milestone 1 &gt;</a:t>
              </a:r>
            </a:p>
          </p:txBody>
        </p:sp>
        <p:sp>
          <p:nvSpPr>
            <p:cNvPr id="95" name="Straight Connector 94"/>
            <p:cNvSpPr/>
            <p:nvPr/>
          </p:nvSpPr>
          <p:spPr bwMode="auto">
            <a:xfrm flipH="1" flipV="1">
              <a:off x="7858391" y="5465647"/>
              <a:ext cx="0" cy="288000"/>
            </a:xfrm>
            <a:prstGeom prst="line">
              <a:avLst/>
            </a:prstGeom>
            <a:noFill/>
            <a:ln w="28575">
              <a:solidFill>
                <a:srgbClr val="0070C0"/>
              </a:solidFill>
              <a:prstDash val="solid"/>
              <a:tailEnd type="triangle" w="lg" len="med"/>
            </a:ln>
          </p:spPr>
          <p:txBody>
            <a:bodyPr lIns="90000" tIns="45000" rIns="90000" bIns="45000" anchor="ctr" anchorCtr="1" compatLnSpc="0"/>
            <a:lstStyle/>
            <a:p>
              <a:pPr eaLnBrk="1" fontAlgn="auto">
                <a:spcBef>
                  <a:spcPts val="0"/>
                </a:spcBef>
                <a:spcAft>
                  <a:spcPts val="0"/>
                </a:spcAft>
                <a:defRPr/>
              </a:pPr>
              <a:endParaRPr lang="en-AU">
                <a:latin typeface="Arial" pitchFamily="18"/>
                <a:ea typeface="MS Gothic" pitchFamily="2"/>
                <a:cs typeface="Tahoma" pitchFamily="2"/>
              </a:endParaRPr>
            </a:p>
          </p:txBody>
        </p:sp>
        <p:sp>
          <p:nvSpPr>
            <p:cNvPr id="40" name="TextBox 39"/>
            <p:cNvSpPr txBox="1"/>
            <p:nvPr/>
          </p:nvSpPr>
          <p:spPr bwMode="auto">
            <a:xfrm>
              <a:off x="8433068" y="5771548"/>
              <a:ext cx="1080000" cy="249739"/>
            </a:xfrm>
            <a:prstGeom prst="rect">
              <a:avLst/>
            </a:prstGeom>
            <a:noFill/>
            <a:ln>
              <a:noFill/>
            </a:ln>
          </p:spPr>
          <p:txBody>
            <a:bodyPr wrap="square" lIns="36000" tIns="36000" rIns="36000" bIns="36000" compatLnSpc="0">
              <a:spAutoFit/>
            </a:bodyPr>
            <a:lstStyle/>
            <a:p>
              <a:pPr algn="ctr" eaLnBrk="1" fontAlgn="auto">
                <a:spcBef>
                  <a:spcPts val="0"/>
                </a:spcBef>
                <a:spcAft>
                  <a:spcPts val="0"/>
                </a:spcAft>
                <a:defRPr/>
              </a:pPr>
              <a:r>
                <a:rPr lang="en-AU" sz="1200" dirty="0">
                  <a:latin typeface="Arial" pitchFamily="18"/>
                  <a:ea typeface="MS Gothic" pitchFamily="2"/>
                  <a:cs typeface="Tahoma" pitchFamily="2"/>
                </a:rPr>
                <a:t>&lt;Milestone 2 &gt;</a:t>
              </a:r>
            </a:p>
          </p:txBody>
        </p:sp>
        <p:sp>
          <p:nvSpPr>
            <p:cNvPr id="41" name="TextBox 40"/>
            <p:cNvSpPr txBox="1"/>
            <p:nvPr/>
          </p:nvSpPr>
          <p:spPr bwMode="auto">
            <a:xfrm>
              <a:off x="9513068" y="5771549"/>
              <a:ext cx="1080000" cy="249739"/>
            </a:xfrm>
            <a:prstGeom prst="rect">
              <a:avLst/>
            </a:prstGeom>
            <a:noFill/>
            <a:ln>
              <a:noFill/>
            </a:ln>
          </p:spPr>
          <p:txBody>
            <a:bodyPr wrap="square" lIns="36000" tIns="36000" rIns="36000" bIns="36000" compatLnSpc="0">
              <a:spAutoFit/>
            </a:bodyPr>
            <a:lstStyle/>
            <a:p>
              <a:pPr algn="ctr" eaLnBrk="1" fontAlgn="auto">
                <a:spcBef>
                  <a:spcPts val="0"/>
                </a:spcBef>
                <a:spcAft>
                  <a:spcPts val="0"/>
                </a:spcAft>
                <a:defRPr/>
              </a:pPr>
              <a:r>
                <a:rPr lang="en-AU" sz="1200" dirty="0">
                  <a:latin typeface="Arial" pitchFamily="18"/>
                  <a:ea typeface="MS Gothic" pitchFamily="2"/>
                  <a:cs typeface="Tahoma" pitchFamily="2"/>
                </a:rPr>
                <a:t>&lt;Milestone 3 &gt;</a:t>
              </a:r>
            </a:p>
          </p:txBody>
        </p:sp>
      </p:grpSp>
    </p:spTree>
    <p:extLst>
      <p:ext uri="{BB962C8B-B14F-4D97-AF65-F5344CB8AC3E}">
        <p14:creationId xmlns:p14="http://schemas.microsoft.com/office/powerpoint/2010/main" val="8074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1. Project Overview Summary</a:t>
            </a:r>
          </a:p>
        </p:txBody>
      </p:sp>
      <p:sp>
        <p:nvSpPr>
          <p:cNvPr id="23" name="Content Placeholder 2"/>
          <p:cNvSpPr txBox="1">
            <a:spLocks/>
          </p:cNvSpPr>
          <p:nvPr/>
        </p:nvSpPr>
        <p:spPr>
          <a:xfrm>
            <a:off x="379930" y="620688"/>
            <a:ext cx="11430001" cy="463014"/>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361950">
              <a:buFont typeface="+mj-lt"/>
              <a:buAutoNum type="alphaLcParenR"/>
            </a:pPr>
            <a:r>
              <a:rPr lang="en-SG" sz="1800" dirty="0"/>
              <a:t>What problem is this proposal trying to solve? </a:t>
            </a:r>
            <a:r>
              <a:rPr lang="en-US" sz="1800" dirty="0"/>
              <a:t>How does the proposed solution solve the problem?</a:t>
            </a:r>
            <a:br>
              <a:rPr lang="en-SG" sz="1800" dirty="0"/>
            </a:br>
            <a:r>
              <a:rPr lang="en-SG" sz="1200" b="0" i="1" dirty="0"/>
              <a:t>(</a:t>
            </a:r>
            <a:r>
              <a:rPr lang="en-US" sz="1200" b="0" i="1" dirty="0"/>
              <a:t>OUTLINE the issue that this proposal wants to solve that cannot be solved by any current market products</a:t>
            </a:r>
            <a:r>
              <a:rPr lang="en-SG" sz="1200" b="0" i="1" dirty="0"/>
              <a:t>)</a:t>
            </a:r>
          </a:p>
        </p:txBody>
      </p:sp>
      <p:sp>
        <p:nvSpPr>
          <p:cNvPr id="29" name="Slide Number Placeholder 28"/>
          <p:cNvSpPr>
            <a:spLocks noGrp="1"/>
          </p:cNvSpPr>
          <p:nvPr>
            <p:ph type="sldNum" sz="quarter" idx="4"/>
          </p:nvPr>
        </p:nvSpPr>
        <p:spPr>
          <a:xfrm>
            <a:off x="11784632" y="6547672"/>
            <a:ext cx="360000" cy="288000"/>
          </a:xfrm>
        </p:spPr>
        <p:txBody>
          <a:bodyPr/>
          <a:lstStyle/>
          <a:p>
            <a:fld id="{0C70C2A6-B8F8-4030-A942-741542283CE2}" type="slidenum">
              <a:rPr lang="en-GB" smtClean="0"/>
              <a:pPr/>
              <a:t>3</a:t>
            </a:fld>
            <a:endParaRPr lang="en-GB" dirty="0"/>
          </a:p>
        </p:txBody>
      </p:sp>
      <p:graphicFrame>
        <p:nvGraphicFramePr>
          <p:cNvPr id="3" name="Table 4">
            <a:extLst>
              <a:ext uri="{FF2B5EF4-FFF2-40B4-BE49-F238E27FC236}">
                <a16:creationId xmlns:a16="http://schemas.microsoft.com/office/drawing/2014/main" id="{DE5321F3-F0DB-2C97-F845-7B10202C1D63}"/>
              </a:ext>
            </a:extLst>
          </p:cNvPr>
          <p:cNvGraphicFramePr>
            <a:graphicFrameLocks noGrp="1"/>
          </p:cNvGraphicFramePr>
          <p:nvPr>
            <p:extLst>
              <p:ext uri="{D42A27DB-BD31-4B8C-83A1-F6EECF244321}">
                <p14:modId xmlns:p14="http://schemas.microsoft.com/office/powerpoint/2010/main" val="3004020931"/>
              </p:ext>
            </p:extLst>
          </p:nvPr>
        </p:nvGraphicFramePr>
        <p:xfrm>
          <a:off x="407368" y="1203960"/>
          <a:ext cx="11377264" cy="2225040"/>
        </p:xfrm>
        <a:graphic>
          <a:graphicData uri="http://schemas.openxmlformats.org/drawingml/2006/table">
            <a:tbl>
              <a:tblPr firstRow="1" bandRow="1">
                <a:tableStyleId>{5C22544A-7EE6-4342-B048-85BDC9FD1C3A}</a:tableStyleId>
              </a:tblPr>
              <a:tblGrid>
                <a:gridCol w="669251">
                  <a:extLst>
                    <a:ext uri="{9D8B030D-6E8A-4147-A177-3AD203B41FA5}">
                      <a16:colId xmlns:a16="http://schemas.microsoft.com/office/drawing/2014/main" val="1714703932"/>
                    </a:ext>
                  </a:extLst>
                </a:gridCol>
                <a:gridCol w="4833478">
                  <a:extLst>
                    <a:ext uri="{9D8B030D-6E8A-4147-A177-3AD203B41FA5}">
                      <a16:colId xmlns:a16="http://schemas.microsoft.com/office/drawing/2014/main" val="3439764933"/>
                    </a:ext>
                  </a:extLst>
                </a:gridCol>
                <a:gridCol w="5874535">
                  <a:extLst>
                    <a:ext uri="{9D8B030D-6E8A-4147-A177-3AD203B41FA5}">
                      <a16:colId xmlns:a16="http://schemas.microsoft.com/office/drawing/2014/main" val="2603453598"/>
                    </a:ext>
                  </a:extLst>
                </a:gridCol>
              </a:tblGrid>
              <a:tr h="370840">
                <a:tc>
                  <a:txBody>
                    <a:bodyPr/>
                    <a:lstStyle/>
                    <a:p>
                      <a:r>
                        <a:rPr lang="en-US" dirty="0"/>
                        <a:t>No.</a:t>
                      </a:r>
                      <a:endParaRPr lang="en-SG" dirty="0"/>
                    </a:p>
                  </a:txBody>
                  <a:tcPr/>
                </a:tc>
                <a:tc>
                  <a:txBody>
                    <a:bodyPr/>
                    <a:lstStyle/>
                    <a:p>
                      <a:r>
                        <a:rPr lang="en-US" dirty="0"/>
                        <a:t>Problem in Existing Solution</a:t>
                      </a:r>
                      <a:endParaRPr lang="en-SG" dirty="0"/>
                    </a:p>
                  </a:txBody>
                  <a:tcPr/>
                </a:tc>
                <a:tc>
                  <a:txBody>
                    <a:bodyPr/>
                    <a:lstStyle/>
                    <a:p>
                      <a:r>
                        <a:rPr lang="en-US" dirty="0"/>
                        <a:t>Proposed Solution to Solve this Problem</a:t>
                      </a:r>
                      <a:endParaRPr lang="en-SG" dirty="0"/>
                    </a:p>
                  </a:txBody>
                  <a:tcPr/>
                </a:tc>
                <a:extLst>
                  <a:ext uri="{0D108BD9-81ED-4DB2-BD59-A6C34878D82A}">
                    <a16:rowId xmlns:a16="http://schemas.microsoft.com/office/drawing/2014/main" val="220035980"/>
                  </a:ext>
                </a:extLst>
              </a:tr>
              <a:tr h="370840">
                <a:tc>
                  <a:txBody>
                    <a:bodyPr/>
                    <a:lstStyle/>
                    <a:p>
                      <a:endParaRPr lang="en-SG"/>
                    </a:p>
                  </a:txBody>
                  <a:tcPr/>
                </a:tc>
                <a:tc>
                  <a:txBody>
                    <a:bodyPr/>
                    <a:lstStyle/>
                    <a:p>
                      <a:endParaRPr lang="en-SG"/>
                    </a:p>
                  </a:txBody>
                  <a:tcPr/>
                </a:tc>
                <a:tc>
                  <a:txBody>
                    <a:bodyPr/>
                    <a:lstStyle/>
                    <a:p>
                      <a:endParaRPr lang="en-SG"/>
                    </a:p>
                  </a:txBody>
                  <a:tcPr/>
                </a:tc>
                <a:extLst>
                  <a:ext uri="{0D108BD9-81ED-4DB2-BD59-A6C34878D82A}">
                    <a16:rowId xmlns:a16="http://schemas.microsoft.com/office/drawing/2014/main" val="2218377420"/>
                  </a:ext>
                </a:extLst>
              </a:tr>
              <a:tr h="370840">
                <a:tc>
                  <a:txBody>
                    <a:bodyPr/>
                    <a:lstStyle/>
                    <a:p>
                      <a:endParaRPr lang="en-SG"/>
                    </a:p>
                  </a:txBody>
                  <a:tcPr/>
                </a:tc>
                <a:tc>
                  <a:txBody>
                    <a:bodyPr/>
                    <a:lstStyle/>
                    <a:p>
                      <a:endParaRPr lang="en-SG"/>
                    </a:p>
                  </a:txBody>
                  <a:tcPr/>
                </a:tc>
                <a:tc>
                  <a:txBody>
                    <a:bodyPr/>
                    <a:lstStyle/>
                    <a:p>
                      <a:endParaRPr lang="en-SG"/>
                    </a:p>
                  </a:txBody>
                  <a:tcPr/>
                </a:tc>
                <a:extLst>
                  <a:ext uri="{0D108BD9-81ED-4DB2-BD59-A6C34878D82A}">
                    <a16:rowId xmlns:a16="http://schemas.microsoft.com/office/drawing/2014/main" val="3774217204"/>
                  </a:ext>
                </a:extLst>
              </a:tr>
              <a:tr h="370840">
                <a:tc>
                  <a:txBody>
                    <a:bodyPr/>
                    <a:lstStyle/>
                    <a:p>
                      <a:endParaRPr lang="en-SG"/>
                    </a:p>
                  </a:txBody>
                  <a:tcPr/>
                </a:tc>
                <a:tc>
                  <a:txBody>
                    <a:bodyPr/>
                    <a:lstStyle/>
                    <a:p>
                      <a:endParaRPr lang="en-SG"/>
                    </a:p>
                  </a:txBody>
                  <a:tcPr/>
                </a:tc>
                <a:tc>
                  <a:txBody>
                    <a:bodyPr/>
                    <a:lstStyle/>
                    <a:p>
                      <a:endParaRPr lang="en-SG"/>
                    </a:p>
                  </a:txBody>
                  <a:tcPr/>
                </a:tc>
                <a:extLst>
                  <a:ext uri="{0D108BD9-81ED-4DB2-BD59-A6C34878D82A}">
                    <a16:rowId xmlns:a16="http://schemas.microsoft.com/office/drawing/2014/main" val="3598439538"/>
                  </a:ext>
                </a:extLst>
              </a:tr>
              <a:tr h="370840">
                <a:tc>
                  <a:txBody>
                    <a:bodyPr/>
                    <a:lstStyle/>
                    <a:p>
                      <a:endParaRPr lang="en-SG"/>
                    </a:p>
                  </a:txBody>
                  <a:tcPr/>
                </a:tc>
                <a:tc>
                  <a:txBody>
                    <a:bodyPr/>
                    <a:lstStyle/>
                    <a:p>
                      <a:endParaRPr lang="en-SG" dirty="0"/>
                    </a:p>
                  </a:txBody>
                  <a:tcPr/>
                </a:tc>
                <a:tc>
                  <a:txBody>
                    <a:bodyPr/>
                    <a:lstStyle/>
                    <a:p>
                      <a:endParaRPr lang="en-SG"/>
                    </a:p>
                  </a:txBody>
                  <a:tcPr/>
                </a:tc>
                <a:extLst>
                  <a:ext uri="{0D108BD9-81ED-4DB2-BD59-A6C34878D82A}">
                    <a16:rowId xmlns:a16="http://schemas.microsoft.com/office/drawing/2014/main" val="2422255728"/>
                  </a:ext>
                </a:extLst>
              </a:tr>
              <a:tr h="370840">
                <a:tc>
                  <a:txBody>
                    <a:bodyPr/>
                    <a:lstStyle/>
                    <a:p>
                      <a:endParaRPr lang="en-SG"/>
                    </a:p>
                  </a:txBody>
                  <a:tcPr/>
                </a:tc>
                <a:tc>
                  <a:txBody>
                    <a:bodyPr/>
                    <a:lstStyle/>
                    <a:p>
                      <a:endParaRPr lang="en-SG"/>
                    </a:p>
                  </a:txBody>
                  <a:tcPr/>
                </a:tc>
                <a:tc>
                  <a:txBody>
                    <a:bodyPr/>
                    <a:lstStyle/>
                    <a:p>
                      <a:endParaRPr lang="en-SG" dirty="0"/>
                    </a:p>
                  </a:txBody>
                  <a:tcPr/>
                </a:tc>
                <a:extLst>
                  <a:ext uri="{0D108BD9-81ED-4DB2-BD59-A6C34878D82A}">
                    <a16:rowId xmlns:a16="http://schemas.microsoft.com/office/drawing/2014/main" val="351701778"/>
                  </a:ext>
                </a:extLst>
              </a:tr>
            </a:tbl>
          </a:graphicData>
        </a:graphic>
      </p:graphicFrame>
    </p:spTree>
    <p:extLst>
      <p:ext uri="{BB962C8B-B14F-4D97-AF65-F5344CB8AC3E}">
        <p14:creationId xmlns:p14="http://schemas.microsoft.com/office/powerpoint/2010/main" val="325419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AE03-C5F0-4A85-B2C6-509A6FEDFF22}"/>
              </a:ext>
            </a:extLst>
          </p:cNvPr>
          <p:cNvSpPr>
            <a:spLocks noGrp="1"/>
          </p:cNvSpPr>
          <p:nvPr>
            <p:ph type="title"/>
          </p:nvPr>
        </p:nvSpPr>
        <p:spPr>
          <a:xfrm>
            <a:off x="381000" y="188640"/>
            <a:ext cx="11430000" cy="360000"/>
          </a:xfrm>
        </p:spPr>
        <p:txBody>
          <a:bodyPr>
            <a:noAutofit/>
          </a:bodyPr>
          <a:lstStyle/>
          <a:p>
            <a:r>
              <a:rPr lang="en-SG" sz="2400" dirty="0"/>
              <a:t>2. Innovation</a:t>
            </a:r>
          </a:p>
        </p:txBody>
      </p:sp>
      <p:sp>
        <p:nvSpPr>
          <p:cNvPr id="11" name="Text Placeholder 10"/>
          <p:cNvSpPr>
            <a:spLocks noGrp="1"/>
          </p:cNvSpPr>
          <p:nvPr>
            <p:ph type="body" sz="quarter" idx="11"/>
          </p:nvPr>
        </p:nvSpPr>
        <p:spPr>
          <a:xfrm>
            <a:off x="343415" y="1202205"/>
            <a:ext cx="11430000" cy="1977138"/>
          </a:xfrm>
        </p:spPr>
        <p:txBody>
          <a:bodyPr/>
          <a:lstStyle/>
          <a:p>
            <a:endParaRPr lang="en-GB" sz="1600" dirty="0"/>
          </a:p>
        </p:txBody>
      </p:sp>
      <p:sp>
        <p:nvSpPr>
          <p:cNvPr id="9" name="Content Placeholder 2"/>
          <p:cNvSpPr txBox="1">
            <a:spLocks/>
          </p:cNvSpPr>
          <p:nvPr/>
        </p:nvSpPr>
        <p:spPr>
          <a:xfrm>
            <a:off x="354632" y="620688"/>
            <a:ext cx="11430000" cy="491571"/>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AutoNum type="alphaLcParenR"/>
            </a:pPr>
            <a:r>
              <a:rPr lang="en-US" sz="1800" dirty="0"/>
              <a:t>What is the innovation of the proposed solution?</a:t>
            </a:r>
          </a:p>
          <a:p>
            <a:pPr marL="0" lvl="1" indent="0">
              <a:spcBef>
                <a:spcPts val="0"/>
              </a:spcBef>
              <a:buSzPct val="120000"/>
              <a:buNone/>
            </a:pPr>
            <a:r>
              <a:rPr lang="en-US" sz="1200" b="1" dirty="0"/>
              <a:t>          (New methods, ideas, technologies </a:t>
            </a:r>
            <a:r>
              <a:rPr lang="en-US" sz="1200" dirty="0"/>
              <a:t>or </a:t>
            </a:r>
            <a:r>
              <a:rPr lang="en-US" sz="1200" b="1" dirty="0"/>
              <a:t>extensions </a:t>
            </a:r>
            <a:r>
              <a:rPr lang="en-US" sz="1200" dirty="0"/>
              <a:t>of existing technology. </a:t>
            </a:r>
            <a:r>
              <a:rPr lang="en-US" sz="1200" b="1" dirty="0"/>
              <a:t>Significant improvements </a:t>
            </a:r>
            <a:r>
              <a:rPr lang="en-US" sz="1200" dirty="0"/>
              <a:t>and impact that the solution may result in.)</a:t>
            </a:r>
          </a:p>
        </p:txBody>
      </p:sp>
      <p:sp>
        <p:nvSpPr>
          <p:cNvPr id="10" name="Content Placeholder 2"/>
          <p:cNvSpPr txBox="1">
            <a:spLocks/>
          </p:cNvSpPr>
          <p:nvPr/>
        </p:nvSpPr>
        <p:spPr>
          <a:xfrm>
            <a:off x="305821" y="3357032"/>
            <a:ext cx="11430000" cy="576024"/>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b) Market comparison on the proposed solution</a:t>
            </a:r>
          </a:p>
          <a:p>
            <a:pPr marL="0" indent="0">
              <a:buNone/>
            </a:pPr>
            <a:r>
              <a:rPr lang="en-GB" sz="1200" b="0" dirty="0"/>
              <a:t>     (Outline any Unique Selling Points (USP) and </a:t>
            </a:r>
            <a:r>
              <a:rPr lang="en-US" sz="1200" b="0" dirty="0"/>
              <a:t>market differentiating features of the proposed solution. List the exact name of market products that you are comparing.)</a:t>
            </a:r>
            <a:endParaRPr lang="en-SG" sz="1200" b="0" dirty="0"/>
          </a:p>
        </p:txBody>
      </p:sp>
      <p:sp>
        <p:nvSpPr>
          <p:cNvPr id="14" name="Slide Number Placeholder 13"/>
          <p:cNvSpPr>
            <a:spLocks noGrp="1"/>
          </p:cNvSpPr>
          <p:nvPr>
            <p:ph type="sldNum" sz="quarter" idx="4"/>
          </p:nvPr>
        </p:nvSpPr>
        <p:spPr>
          <a:xfrm>
            <a:off x="11784632" y="6547672"/>
            <a:ext cx="360000" cy="288000"/>
          </a:xfrm>
        </p:spPr>
        <p:txBody>
          <a:bodyPr/>
          <a:lstStyle/>
          <a:p>
            <a:fld id="{0C70C2A6-B8F8-4030-A942-741542283CE2}" type="slidenum">
              <a:rPr lang="en-GB" smtClean="0"/>
              <a:pPr/>
              <a:t>4</a:t>
            </a:fld>
            <a:endParaRPr lang="en-GB" dirty="0"/>
          </a:p>
        </p:txBody>
      </p:sp>
      <p:graphicFrame>
        <p:nvGraphicFramePr>
          <p:cNvPr id="13" name="Table 12">
            <a:extLst>
              <a:ext uri="{FF2B5EF4-FFF2-40B4-BE49-F238E27FC236}">
                <a16:creationId xmlns:a16="http://schemas.microsoft.com/office/drawing/2014/main" id="{46FA8927-02F9-49F2-8829-ADF2FAD77F52}"/>
              </a:ext>
            </a:extLst>
          </p:cNvPr>
          <p:cNvGraphicFramePr>
            <a:graphicFrameLocks noGrp="1"/>
          </p:cNvGraphicFramePr>
          <p:nvPr>
            <p:extLst>
              <p:ext uri="{D42A27DB-BD31-4B8C-83A1-F6EECF244321}">
                <p14:modId xmlns:p14="http://schemas.microsoft.com/office/powerpoint/2010/main" val="2374249810"/>
              </p:ext>
            </p:extLst>
          </p:nvPr>
        </p:nvGraphicFramePr>
        <p:xfrm>
          <a:off x="332190" y="4038738"/>
          <a:ext cx="11377261" cy="2240280"/>
        </p:xfrm>
        <a:graphic>
          <a:graphicData uri="http://schemas.openxmlformats.org/drawingml/2006/table">
            <a:tbl>
              <a:tblPr firstRow="1" firstCol="1" bandRow="1"/>
              <a:tblGrid>
                <a:gridCol w="360039">
                  <a:extLst>
                    <a:ext uri="{9D8B030D-6E8A-4147-A177-3AD203B41FA5}">
                      <a16:colId xmlns:a16="http://schemas.microsoft.com/office/drawing/2014/main" val="857067056"/>
                    </a:ext>
                  </a:extLst>
                </a:gridCol>
                <a:gridCol w="6840760">
                  <a:extLst>
                    <a:ext uri="{9D8B030D-6E8A-4147-A177-3AD203B41FA5}">
                      <a16:colId xmlns:a16="http://schemas.microsoft.com/office/drawing/2014/main" val="1817033741"/>
                    </a:ext>
                  </a:extLst>
                </a:gridCol>
                <a:gridCol w="1299314">
                  <a:extLst>
                    <a:ext uri="{9D8B030D-6E8A-4147-A177-3AD203B41FA5}">
                      <a16:colId xmlns:a16="http://schemas.microsoft.com/office/drawing/2014/main" val="3594952993"/>
                    </a:ext>
                  </a:extLst>
                </a:gridCol>
                <a:gridCol w="1508998">
                  <a:extLst>
                    <a:ext uri="{9D8B030D-6E8A-4147-A177-3AD203B41FA5}">
                      <a16:colId xmlns:a16="http://schemas.microsoft.com/office/drawing/2014/main" val="1785396497"/>
                    </a:ext>
                  </a:extLst>
                </a:gridCol>
                <a:gridCol w="1368150">
                  <a:extLst>
                    <a:ext uri="{9D8B030D-6E8A-4147-A177-3AD203B41FA5}">
                      <a16:colId xmlns:a16="http://schemas.microsoft.com/office/drawing/2014/main" val="1141198479"/>
                    </a:ext>
                  </a:extLst>
                </a:gridCol>
              </a:tblGrid>
              <a:tr h="0">
                <a:tc>
                  <a:txBody>
                    <a:bodyPr/>
                    <a:lstStyle/>
                    <a:p>
                      <a:pPr algn="l">
                        <a:spcAft>
                          <a:spcPts val="0"/>
                        </a:spcAft>
                      </a:pPr>
                      <a:r>
                        <a:rPr lang="en-GB" sz="1400" b="1" dirty="0">
                          <a:effectLst/>
                          <a:latin typeface="+mn-lt"/>
                          <a:ea typeface="Times New Roman" panose="02020603050405020304" pitchFamily="18" charset="0"/>
                          <a:cs typeface="Times New Roman" panose="02020603050405020304" pitchFamily="18" charset="0"/>
                        </a:rPr>
                        <a:t>No</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a:spcAft>
                          <a:spcPts val="0"/>
                        </a:spcAft>
                      </a:pPr>
                      <a:r>
                        <a:rPr lang="en-GB" sz="1400" b="1" dirty="0">
                          <a:solidFill>
                            <a:srgbClr val="000000"/>
                          </a:solidFill>
                          <a:effectLst/>
                          <a:latin typeface="+mn-lt"/>
                          <a:ea typeface="Times New Roman" panose="02020603050405020304" pitchFamily="18" charset="0"/>
                          <a:cs typeface="Times New Roman" panose="02020603050405020304" pitchFamily="18" charset="0"/>
                        </a:rPr>
                        <a:t>Features</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400" b="1" dirty="0">
                          <a:solidFill>
                            <a:srgbClr val="000000"/>
                          </a:solidFill>
                          <a:effectLst/>
                          <a:latin typeface="+mn-lt"/>
                          <a:ea typeface="Times New Roman" panose="02020603050405020304" pitchFamily="18" charset="0"/>
                          <a:cs typeface="Times New Roman" panose="02020603050405020304" pitchFamily="18" charset="0"/>
                        </a:rPr>
                        <a:t>Your Solution</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SG" sz="1400" b="1" dirty="0">
                          <a:solidFill>
                            <a:srgbClr val="000000"/>
                          </a:solidFill>
                          <a:effectLst/>
                          <a:latin typeface="+mn-lt"/>
                          <a:ea typeface="Times New Roman" panose="02020603050405020304" pitchFamily="18" charset="0"/>
                          <a:cs typeface="Times New Roman" panose="02020603050405020304" pitchFamily="18" charset="0"/>
                        </a:rPr>
                        <a:t>“Solution A”</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400" b="1" kern="1200" dirty="0">
                          <a:solidFill>
                            <a:srgbClr val="000000"/>
                          </a:solidFill>
                          <a:effectLst/>
                          <a:latin typeface="+mn-lt"/>
                          <a:ea typeface="SimSun" panose="02010600030101010101" pitchFamily="2" charset="-122"/>
                          <a:cs typeface="Times New Roman" panose="02020603050405020304" pitchFamily="18" charset="0"/>
                        </a:rPr>
                        <a:t>“Solution B”</a:t>
                      </a:r>
                    </a:p>
                  </a:txBody>
                  <a:tcPr marL="68580" marR="685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68208651"/>
                  </a:ext>
                </a:extLst>
              </a:tr>
              <a:tr h="0">
                <a:tc>
                  <a:txBody>
                    <a:bodyPr/>
                    <a:lstStyle/>
                    <a:p>
                      <a:pPr marL="0" lvl="0" indent="0">
                        <a:spcAft>
                          <a:spcPts val="0"/>
                        </a:spcAft>
                        <a:buFont typeface="+mj-lt"/>
                        <a:buNone/>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400" dirty="0">
                          <a:effectLst/>
                          <a:latin typeface="+mn-lt"/>
                          <a:ea typeface="Times New Roman" panose="02020603050405020304" pitchFamily="18" charset="0"/>
                          <a:cs typeface="Times New Roman" panose="02020603050405020304" pitchFamily="18" charset="0"/>
                        </a:rPr>
                        <a:t> [</a:t>
                      </a:r>
                      <a:r>
                        <a:rPr lang="en-GB" sz="1400" b="1" dirty="0">
                          <a:effectLst/>
                          <a:latin typeface="+mn-lt"/>
                          <a:ea typeface="Times New Roman" panose="02020603050405020304" pitchFamily="18" charset="0"/>
                          <a:cs typeface="Times New Roman" panose="02020603050405020304" pitchFamily="18" charset="0"/>
                        </a:rPr>
                        <a:t>Example</a:t>
                      </a:r>
                      <a:r>
                        <a:rPr lang="en-GB" sz="1400" dirty="0">
                          <a:effectLst/>
                          <a:latin typeface="+mn-lt"/>
                          <a:ea typeface="Times New Roman" panose="02020603050405020304" pitchFamily="18" charset="0"/>
                          <a:cs typeface="Times New Roman" panose="02020603050405020304" pitchFamily="18" charset="0"/>
                        </a:rPr>
                        <a:t>] Full Duplex speed of 100Gbps</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Yes</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No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effectLst/>
                          <a:latin typeface="+mn-lt"/>
                          <a:ea typeface="SimSun" panose="02010600030101010101" pitchFamily="2" charset="-122"/>
                          <a:cs typeface="Times New Roman" panose="02020603050405020304" pitchFamily="18" charset="0"/>
                        </a:rPr>
                        <a:t>No</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193772"/>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1</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637397"/>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2</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60438"/>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3</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7797933"/>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4</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990117"/>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5</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770840"/>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6</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693518"/>
                  </a:ext>
                </a:extLst>
              </a:tr>
              <a:tr h="0">
                <a:tc>
                  <a:txBody>
                    <a:bodyPr/>
                    <a:lstStyle/>
                    <a:p>
                      <a:pPr marL="0" lvl="0" indent="0">
                        <a:spcAft>
                          <a:spcPts val="0"/>
                        </a:spcAft>
                        <a:buFont typeface="+mj-lt"/>
                        <a:buNone/>
                      </a:pPr>
                      <a:r>
                        <a:rPr lang="en-US" sz="1400" dirty="0">
                          <a:effectLst/>
                          <a:latin typeface="+mn-lt"/>
                          <a:ea typeface="SimSun" panose="02010600030101010101" pitchFamily="2" charset="-122"/>
                          <a:cs typeface="Times New Roman" panose="02020603050405020304" pitchFamily="18" charset="0"/>
                        </a:rPr>
                        <a:t>7</a:t>
                      </a: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68580" marR="68580"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8074883"/>
                  </a:ext>
                </a:extLst>
              </a:tr>
            </a:tbl>
          </a:graphicData>
        </a:graphic>
      </p:graphicFrame>
    </p:spTree>
    <p:extLst>
      <p:ext uri="{BB962C8B-B14F-4D97-AF65-F5344CB8AC3E}">
        <p14:creationId xmlns:p14="http://schemas.microsoft.com/office/powerpoint/2010/main" val="138156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3. Project Technical Details</a:t>
            </a:r>
          </a:p>
        </p:txBody>
      </p:sp>
      <p:sp>
        <p:nvSpPr>
          <p:cNvPr id="3" name="Content Placeholder 2"/>
          <p:cNvSpPr>
            <a:spLocks noGrp="1"/>
          </p:cNvSpPr>
          <p:nvPr>
            <p:ph idx="1"/>
          </p:nvPr>
        </p:nvSpPr>
        <p:spPr>
          <a:xfrm>
            <a:off x="402919" y="665606"/>
            <a:ext cx="11430000" cy="531146"/>
          </a:xfrm>
          <a:solidFill>
            <a:srgbClr val="EAEAEA"/>
          </a:solidFill>
        </p:spPr>
        <p:txBody>
          <a:bodyPr anchor="ctr">
            <a:normAutofit lnSpcReduction="10000"/>
          </a:bodyPr>
          <a:lstStyle/>
          <a:p>
            <a:pPr marL="0" indent="0">
              <a:buNone/>
            </a:pPr>
            <a:r>
              <a:rPr lang="en-US" sz="1800" dirty="0"/>
              <a:t>a) Challenge Statement compliance</a:t>
            </a:r>
          </a:p>
          <a:p>
            <a:pPr marL="0" lvl="1" indent="0">
              <a:spcBef>
                <a:spcPts val="0"/>
              </a:spcBef>
              <a:buNone/>
            </a:pPr>
            <a:r>
              <a:rPr lang="en-US" sz="1200" b="0" i="1" dirty="0"/>
              <a:t>      (Delete this slide if it is for Open Category. </a:t>
            </a:r>
            <a:r>
              <a:rPr lang="en-US" sz="1200" dirty="0"/>
              <a:t>State requirements as per the target Challenge Statement. Provide reasons for any requirements not complied with)</a:t>
            </a:r>
            <a:endParaRPr lang="en-SG" sz="1200" b="0" i="1" dirty="0"/>
          </a:p>
        </p:txBody>
      </p:sp>
      <p:graphicFrame>
        <p:nvGraphicFramePr>
          <p:cNvPr id="4" name="Table 3"/>
          <p:cNvGraphicFramePr>
            <a:graphicFrameLocks noGrp="1"/>
          </p:cNvGraphicFramePr>
          <p:nvPr>
            <p:extLst>
              <p:ext uri="{D42A27DB-BD31-4B8C-83A1-F6EECF244321}">
                <p14:modId xmlns:p14="http://schemas.microsoft.com/office/powerpoint/2010/main" val="3896204038"/>
              </p:ext>
            </p:extLst>
          </p:nvPr>
        </p:nvGraphicFramePr>
        <p:xfrm>
          <a:off x="402919" y="1279058"/>
          <a:ext cx="11429998" cy="3558672"/>
        </p:xfrm>
        <a:graphic>
          <a:graphicData uri="http://schemas.openxmlformats.org/drawingml/2006/table">
            <a:tbl>
              <a:tblPr firstRow="1" firstCol="1" bandRow="1">
                <a:tableStyleId>{5940675A-B579-460E-94D1-54222C63F5DA}</a:tableStyleId>
              </a:tblPr>
              <a:tblGrid>
                <a:gridCol w="527156">
                  <a:extLst>
                    <a:ext uri="{9D8B030D-6E8A-4147-A177-3AD203B41FA5}">
                      <a16:colId xmlns:a16="http://schemas.microsoft.com/office/drawing/2014/main" val="1161607662"/>
                    </a:ext>
                  </a:extLst>
                </a:gridCol>
                <a:gridCol w="5958013">
                  <a:extLst>
                    <a:ext uri="{9D8B030D-6E8A-4147-A177-3AD203B41FA5}">
                      <a16:colId xmlns:a16="http://schemas.microsoft.com/office/drawing/2014/main" val="828363094"/>
                    </a:ext>
                  </a:extLst>
                </a:gridCol>
                <a:gridCol w="1224136">
                  <a:extLst>
                    <a:ext uri="{9D8B030D-6E8A-4147-A177-3AD203B41FA5}">
                      <a16:colId xmlns:a16="http://schemas.microsoft.com/office/drawing/2014/main" val="499588604"/>
                    </a:ext>
                  </a:extLst>
                </a:gridCol>
                <a:gridCol w="3720693">
                  <a:extLst>
                    <a:ext uri="{9D8B030D-6E8A-4147-A177-3AD203B41FA5}">
                      <a16:colId xmlns:a16="http://schemas.microsoft.com/office/drawing/2014/main" val="1547960812"/>
                    </a:ext>
                  </a:extLst>
                </a:gridCol>
              </a:tblGrid>
              <a:tr h="0">
                <a:tc>
                  <a:txBody>
                    <a:bodyPr/>
                    <a:lstStyle/>
                    <a:p>
                      <a:pPr marL="0" marR="0" algn="ctr">
                        <a:lnSpc>
                          <a:spcPct val="115000"/>
                        </a:lnSpc>
                        <a:spcBef>
                          <a:spcPts val="0"/>
                        </a:spcBef>
                        <a:spcAft>
                          <a:spcPts val="0"/>
                        </a:spcAft>
                      </a:pPr>
                      <a:r>
                        <a:rPr lang="en-US" sz="1600" b="1" dirty="0">
                          <a:effectLst/>
                        </a:rPr>
                        <a:t>No.</a:t>
                      </a:r>
                      <a:endParaRPr lang="en-US" sz="1600" b="1"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solidFill>
                      <a:schemeClr val="bg1">
                        <a:lumMod val="85000"/>
                      </a:schemeClr>
                    </a:solidFill>
                  </a:tcPr>
                </a:tc>
                <a:tc>
                  <a:txBody>
                    <a:bodyPr/>
                    <a:lstStyle/>
                    <a:p>
                      <a:pPr marL="0" marR="0" algn="ctr">
                        <a:lnSpc>
                          <a:spcPct val="115000"/>
                        </a:lnSpc>
                        <a:spcBef>
                          <a:spcPts val="0"/>
                        </a:spcBef>
                        <a:spcAft>
                          <a:spcPts val="0"/>
                        </a:spcAft>
                      </a:pPr>
                      <a:r>
                        <a:rPr lang="en-US" sz="1600" b="1" dirty="0">
                          <a:effectLst/>
                        </a:rPr>
                        <a:t>Requirement</a:t>
                      </a:r>
                      <a:endParaRPr lang="en-US" sz="1600" b="1"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solidFill>
                      <a:schemeClr val="bg1">
                        <a:lumMod val="85000"/>
                      </a:schemeClr>
                    </a:solidFill>
                  </a:tcPr>
                </a:tc>
                <a:tc>
                  <a:txBody>
                    <a:bodyPr/>
                    <a:lstStyle/>
                    <a:p>
                      <a:pPr marL="0" marR="0" algn="ctr">
                        <a:lnSpc>
                          <a:spcPct val="115000"/>
                        </a:lnSpc>
                        <a:spcBef>
                          <a:spcPts val="0"/>
                        </a:spcBef>
                        <a:spcAft>
                          <a:spcPts val="0"/>
                        </a:spcAft>
                      </a:pPr>
                      <a:r>
                        <a:rPr lang="en-US" sz="1600" b="1" dirty="0">
                          <a:effectLst/>
                        </a:rPr>
                        <a:t>Complied</a:t>
                      </a:r>
                      <a:endParaRPr lang="en-US" sz="1600" b="1"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solidFill>
                      <a:schemeClr val="bg1">
                        <a:lumMod val="85000"/>
                      </a:schemeClr>
                    </a:solidFill>
                  </a:tcPr>
                </a:tc>
                <a:tc>
                  <a:txBody>
                    <a:bodyPr/>
                    <a:lstStyle/>
                    <a:p>
                      <a:pPr marL="0" marR="0" algn="ctr">
                        <a:lnSpc>
                          <a:spcPct val="115000"/>
                        </a:lnSpc>
                        <a:spcBef>
                          <a:spcPts val="0"/>
                        </a:spcBef>
                        <a:spcAft>
                          <a:spcPts val="0"/>
                        </a:spcAft>
                      </a:pPr>
                      <a:r>
                        <a:rPr lang="en-US" sz="1600" b="1" kern="1200" dirty="0">
                          <a:solidFill>
                            <a:schemeClr val="tx1"/>
                          </a:solidFill>
                          <a:effectLst/>
                          <a:latin typeface="+mn-lt"/>
                          <a:ea typeface="+mn-ea"/>
                          <a:cs typeface="+mn-cs"/>
                        </a:rPr>
                        <a:t>Which component in the proposal will fulfil this</a:t>
                      </a:r>
                    </a:p>
                  </a:txBody>
                  <a:tcPr marL="53975" marR="53975" marT="17780" marB="17780" anchor="ctr">
                    <a:solidFill>
                      <a:schemeClr val="bg1">
                        <a:lumMod val="85000"/>
                      </a:schemeClr>
                    </a:solidFill>
                  </a:tcPr>
                </a:tc>
                <a:extLst>
                  <a:ext uri="{0D108BD9-81ED-4DB2-BD59-A6C34878D82A}">
                    <a16:rowId xmlns:a16="http://schemas.microsoft.com/office/drawing/2014/main" val="3982762229"/>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dirty="0">
                          <a:effectLst/>
                        </a:rPr>
                        <a:t> </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3196253490"/>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dirty="0">
                          <a:effectLst/>
                        </a:rPr>
                        <a:t> </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892439822"/>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2457982147"/>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2590344559"/>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553442653"/>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856093711"/>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694013932"/>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850703184"/>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2142849538"/>
                  </a:ext>
                </a:extLst>
              </a:tr>
              <a:tr h="0">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nSpc>
                          <a:spcPct val="115000"/>
                        </a:lnSpc>
                        <a:spcBef>
                          <a:spcPts val="0"/>
                        </a:spcBef>
                        <a:spcAft>
                          <a:spcPts val="0"/>
                        </a:spcAft>
                      </a:pPr>
                      <a:r>
                        <a:rPr lang="en-US" sz="1600">
                          <a:effectLst/>
                        </a:rPr>
                        <a:t> </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r>
                        <a:rPr lang="en-US" sz="1600" dirty="0">
                          <a:effectLst/>
                        </a:rPr>
                        <a:t>Yes/No</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tc>
                  <a:txBody>
                    <a:bodyPr/>
                    <a:lstStyle/>
                    <a:p>
                      <a:pPr marL="0" marR="0" algn="ctr">
                        <a:lnSpc>
                          <a:spcPct val="115000"/>
                        </a:lnSpc>
                        <a:spcBef>
                          <a:spcPts val="0"/>
                        </a:spcBef>
                        <a:spcAft>
                          <a:spcPts val="0"/>
                        </a:spcAft>
                      </a:pP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tc>
                <a:extLst>
                  <a:ext uri="{0D108BD9-81ED-4DB2-BD59-A6C34878D82A}">
                    <a16:rowId xmlns:a16="http://schemas.microsoft.com/office/drawing/2014/main" val="341132421"/>
                  </a:ext>
                </a:extLst>
              </a:tr>
            </a:tbl>
          </a:graphicData>
        </a:graphic>
      </p:graphicFrame>
      <p:sp>
        <p:nvSpPr>
          <p:cNvPr id="6" name="Slide Number Placeholder 5"/>
          <p:cNvSpPr>
            <a:spLocks noGrp="1"/>
          </p:cNvSpPr>
          <p:nvPr>
            <p:ph type="sldNum" sz="quarter" idx="4"/>
          </p:nvPr>
        </p:nvSpPr>
        <p:spPr>
          <a:xfrm>
            <a:off x="11784632" y="6547672"/>
            <a:ext cx="360000" cy="288000"/>
          </a:xfrm>
        </p:spPr>
        <p:txBody>
          <a:bodyPr/>
          <a:lstStyle/>
          <a:p>
            <a:fld id="{0C70C2A6-B8F8-4030-A942-741542283CE2}" type="slidenum">
              <a:rPr lang="en-GB" smtClean="0"/>
              <a:pPr/>
              <a:t>5</a:t>
            </a:fld>
            <a:endParaRPr lang="en-GB" dirty="0"/>
          </a:p>
        </p:txBody>
      </p:sp>
    </p:spTree>
    <p:extLst>
      <p:ext uri="{BB962C8B-B14F-4D97-AF65-F5344CB8AC3E}">
        <p14:creationId xmlns:p14="http://schemas.microsoft.com/office/powerpoint/2010/main" val="199815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3. Project Technical Details (</a:t>
            </a:r>
            <a:r>
              <a:rPr lang="en-SG" sz="2400" dirty="0" err="1"/>
              <a:t>Cont</a:t>
            </a:r>
            <a:r>
              <a:rPr lang="en-SG" sz="2400" dirty="0"/>
              <a:t>)</a:t>
            </a:r>
          </a:p>
        </p:txBody>
      </p:sp>
      <p:sp>
        <p:nvSpPr>
          <p:cNvPr id="3" name="Text Placeholder 2"/>
          <p:cNvSpPr>
            <a:spLocks noGrp="1"/>
          </p:cNvSpPr>
          <p:nvPr>
            <p:ph type="body" sz="quarter" idx="10"/>
          </p:nvPr>
        </p:nvSpPr>
        <p:spPr>
          <a:xfrm>
            <a:off x="381000" y="1196752"/>
            <a:ext cx="11430000" cy="5256584"/>
          </a:xfrm>
        </p:spPr>
        <p:txBody>
          <a:bodyPr/>
          <a:lstStyle/>
          <a:p>
            <a:endParaRPr lang="en-GB" sz="1600" dirty="0"/>
          </a:p>
        </p:txBody>
      </p:sp>
      <p:sp>
        <p:nvSpPr>
          <p:cNvPr id="8" name="Content Placeholder 2"/>
          <p:cNvSpPr txBox="1">
            <a:spLocks/>
          </p:cNvSpPr>
          <p:nvPr/>
        </p:nvSpPr>
        <p:spPr>
          <a:xfrm>
            <a:off x="379931" y="620688"/>
            <a:ext cx="11430000" cy="504056"/>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pPr>
            <a:r>
              <a:rPr lang="en-US" sz="1800" dirty="0"/>
              <a:t>b) How does the proposed solution work? How will it be implemented</a:t>
            </a:r>
            <a:r>
              <a:rPr lang="en-SG" sz="1800" dirty="0"/>
              <a:t>?</a:t>
            </a:r>
            <a:br>
              <a:rPr lang="en-SG" sz="1800" dirty="0"/>
            </a:br>
            <a:r>
              <a:rPr lang="en-SG" sz="1200" dirty="0"/>
              <a:t>       </a:t>
            </a:r>
            <a:r>
              <a:rPr lang="en-US" sz="1200" b="0" i="1" dirty="0"/>
              <a:t>Outline any existing/ external ready-made components in </a:t>
            </a:r>
            <a:r>
              <a:rPr lang="en-US" sz="1200" i="1" dirty="0">
                <a:solidFill>
                  <a:srgbClr val="0070C0"/>
                </a:solidFill>
              </a:rPr>
              <a:t>BLUE</a:t>
            </a:r>
            <a:r>
              <a:rPr lang="en-US" sz="1200" b="0" i="1" dirty="0">
                <a:solidFill>
                  <a:srgbClr val="0070C0"/>
                </a:solidFill>
              </a:rPr>
              <a:t>. </a:t>
            </a:r>
            <a:r>
              <a:rPr lang="en-US" sz="1200" b="0" i="1" dirty="0"/>
              <a:t>Outline new components to be developed in this proposal in </a:t>
            </a:r>
            <a:r>
              <a:rPr lang="en-US" sz="1200" i="1" dirty="0">
                <a:solidFill>
                  <a:srgbClr val="C00000"/>
                </a:solidFill>
              </a:rPr>
              <a:t>RED</a:t>
            </a:r>
            <a:endParaRPr lang="en-SG" sz="1200" i="1" dirty="0"/>
          </a:p>
        </p:txBody>
      </p:sp>
      <p:sp>
        <p:nvSpPr>
          <p:cNvPr id="9" name="Slide Number Placeholder 8"/>
          <p:cNvSpPr>
            <a:spLocks noGrp="1"/>
          </p:cNvSpPr>
          <p:nvPr>
            <p:ph type="sldNum" sz="quarter" idx="4"/>
          </p:nvPr>
        </p:nvSpPr>
        <p:spPr>
          <a:xfrm>
            <a:off x="11784632" y="6547672"/>
            <a:ext cx="360000" cy="288000"/>
          </a:xfrm>
        </p:spPr>
        <p:txBody>
          <a:bodyPr/>
          <a:lstStyle/>
          <a:p>
            <a:fld id="{0C70C2A6-B8F8-4030-A942-741542283CE2}" type="slidenum">
              <a:rPr lang="en-GB" smtClean="0"/>
              <a:pPr/>
              <a:t>6</a:t>
            </a:fld>
            <a:endParaRPr lang="en-GB" dirty="0"/>
          </a:p>
        </p:txBody>
      </p:sp>
    </p:spTree>
    <p:extLst>
      <p:ext uri="{BB962C8B-B14F-4D97-AF65-F5344CB8AC3E}">
        <p14:creationId xmlns:p14="http://schemas.microsoft.com/office/powerpoint/2010/main" val="180472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3. Project Technical Details (</a:t>
            </a:r>
            <a:r>
              <a:rPr lang="en-SG" sz="2400" dirty="0" err="1"/>
              <a:t>Cont</a:t>
            </a:r>
            <a:r>
              <a:rPr lang="en-SG" sz="2400" dirty="0"/>
              <a:t>)</a:t>
            </a:r>
          </a:p>
        </p:txBody>
      </p:sp>
      <p:sp>
        <p:nvSpPr>
          <p:cNvPr id="7" name="Content Placeholder 2"/>
          <p:cNvSpPr txBox="1">
            <a:spLocks/>
          </p:cNvSpPr>
          <p:nvPr/>
        </p:nvSpPr>
        <p:spPr>
          <a:xfrm>
            <a:off x="381000" y="620688"/>
            <a:ext cx="11430000" cy="576064"/>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SG" sz="1800" dirty="0"/>
              <a:t>c) What are the project outputs or key deliverables upon project completion</a:t>
            </a:r>
            <a:r>
              <a:rPr lang="en-US" sz="1800" dirty="0"/>
              <a:t>?</a:t>
            </a:r>
          </a:p>
          <a:p>
            <a:pPr marL="0" indent="0">
              <a:spcBef>
                <a:spcPts val="0"/>
              </a:spcBef>
              <a:buNone/>
            </a:pPr>
            <a:r>
              <a:rPr lang="en-SG" sz="1200" b="0" dirty="0"/>
              <a:t>      (Endpoint software, backend software, hardware appliance, endpoint appliance)</a:t>
            </a:r>
          </a:p>
        </p:txBody>
      </p:sp>
      <p:sp>
        <p:nvSpPr>
          <p:cNvPr id="9" name="Slide Number Placeholder 8"/>
          <p:cNvSpPr>
            <a:spLocks noGrp="1"/>
          </p:cNvSpPr>
          <p:nvPr>
            <p:ph type="sldNum" sz="quarter" idx="4"/>
          </p:nvPr>
        </p:nvSpPr>
        <p:spPr>
          <a:xfrm>
            <a:off x="11784632" y="6547672"/>
            <a:ext cx="360000" cy="288000"/>
          </a:xfrm>
        </p:spPr>
        <p:txBody>
          <a:bodyPr/>
          <a:lstStyle/>
          <a:p>
            <a:fld id="{0C70C2A6-B8F8-4030-A942-741542283CE2}" type="slidenum">
              <a:rPr lang="en-GB" smtClean="0"/>
              <a:pPr/>
              <a:t>7</a:t>
            </a:fld>
            <a:endParaRPr lang="en-GB" dirty="0"/>
          </a:p>
        </p:txBody>
      </p:sp>
      <p:graphicFrame>
        <p:nvGraphicFramePr>
          <p:cNvPr id="10" name="Table 9">
            <a:extLst>
              <a:ext uri="{FF2B5EF4-FFF2-40B4-BE49-F238E27FC236}">
                <a16:creationId xmlns:a16="http://schemas.microsoft.com/office/drawing/2014/main" id="{704AAC39-7B3A-4185-9121-1FDE5D5071F3}"/>
              </a:ext>
            </a:extLst>
          </p:cNvPr>
          <p:cNvGraphicFramePr>
            <a:graphicFrameLocks noGrp="1"/>
          </p:cNvGraphicFramePr>
          <p:nvPr>
            <p:extLst>
              <p:ext uri="{D42A27DB-BD31-4B8C-83A1-F6EECF244321}">
                <p14:modId xmlns:p14="http://schemas.microsoft.com/office/powerpoint/2010/main" val="2165342187"/>
              </p:ext>
            </p:extLst>
          </p:nvPr>
        </p:nvGraphicFramePr>
        <p:xfrm>
          <a:off x="368751" y="1296020"/>
          <a:ext cx="11364925" cy="3213100"/>
        </p:xfrm>
        <a:graphic>
          <a:graphicData uri="http://schemas.openxmlformats.org/drawingml/2006/table">
            <a:tbl>
              <a:tblPr firstRow="1" firstCol="1" bandRow="1"/>
              <a:tblGrid>
                <a:gridCol w="563725">
                  <a:extLst>
                    <a:ext uri="{9D8B030D-6E8A-4147-A177-3AD203B41FA5}">
                      <a16:colId xmlns:a16="http://schemas.microsoft.com/office/drawing/2014/main" val="2085279762"/>
                    </a:ext>
                  </a:extLst>
                </a:gridCol>
                <a:gridCol w="10801200">
                  <a:extLst>
                    <a:ext uri="{9D8B030D-6E8A-4147-A177-3AD203B41FA5}">
                      <a16:colId xmlns:a16="http://schemas.microsoft.com/office/drawing/2014/main" val="2566570243"/>
                    </a:ext>
                  </a:extLst>
                </a:gridCol>
              </a:tblGrid>
              <a:tr h="0">
                <a:tc>
                  <a:txBody>
                    <a:bodyPr/>
                    <a:lstStyle/>
                    <a:p>
                      <a:pPr algn="ctr">
                        <a:lnSpc>
                          <a:spcPct val="115000"/>
                        </a:lnSpc>
                        <a:spcAft>
                          <a:spcPts val="0"/>
                        </a:spcAft>
                      </a:pPr>
                      <a:r>
                        <a:rPr lang="en-US" sz="1600" b="1">
                          <a:effectLst/>
                          <a:latin typeface="Arial" panose="020B0604020202020204" pitchFamily="34" charset="0"/>
                          <a:ea typeface="SimSun" panose="02010600030101010101" pitchFamily="2" charset="-122"/>
                          <a:cs typeface="Times New Roman" panose="02020603050405020304" pitchFamily="18" charset="0"/>
                        </a:rPr>
                        <a:t>No.</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Key Deliverables and Specifications</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19039929"/>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1</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55649"/>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2</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258719"/>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3</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2939604"/>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4</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355404"/>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5</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0756926"/>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6</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6832526"/>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7</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70368"/>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8</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8980595"/>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9</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41665"/>
                  </a:ext>
                </a:extLst>
              </a:tr>
              <a:tr h="0">
                <a:tc>
                  <a:txBody>
                    <a:bodyPr/>
                    <a:lstStyle/>
                    <a:p>
                      <a:pPr marL="0" lvl="0" indent="0" algn="ctr">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 10</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53975" marR="5397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849937"/>
                  </a:ext>
                </a:extLst>
              </a:tr>
            </a:tbl>
          </a:graphicData>
        </a:graphic>
      </p:graphicFrame>
    </p:spTree>
    <p:extLst>
      <p:ext uri="{BB962C8B-B14F-4D97-AF65-F5344CB8AC3E}">
        <p14:creationId xmlns:p14="http://schemas.microsoft.com/office/powerpoint/2010/main" val="146165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4. User Acceptance Test</a:t>
            </a:r>
          </a:p>
        </p:txBody>
      </p:sp>
      <p:sp>
        <p:nvSpPr>
          <p:cNvPr id="3" name="Text Placeholder 2"/>
          <p:cNvSpPr>
            <a:spLocks noGrp="1"/>
          </p:cNvSpPr>
          <p:nvPr>
            <p:ph type="body" sz="quarter" idx="10"/>
          </p:nvPr>
        </p:nvSpPr>
        <p:spPr>
          <a:xfrm>
            <a:off x="381000" y="1052736"/>
            <a:ext cx="11430000" cy="4814985"/>
          </a:xfrm>
        </p:spPr>
        <p:txBody>
          <a:bodyPr/>
          <a:lstStyle/>
          <a:p>
            <a:endParaRPr lang="en-GB" sz="1600" dirty="0"/>
          </a:p>
        </p:txBody>
      </p:sp>
      <p:sp>
        <p:nvSpPr>
          <p:cNvPr id="6" name="Content Placeholder 2"/>
          <p:cNvSpPr txBox="1">
            <a:spLocks/>
          </p:cNvSpPr>
          <p:nvPr/>
        </p:nvSpPr>
        <p:spPr>
          <a:xfrm>
            <a:off x="375015" y="620688"/>
            <a:ext cx="11430000" cy="360000"/>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indent="-361950">
              <a:buFont typeface="+mj-lt"/>
              <a:buAutoNum type="alphaLcParenR"/>
            </a:pPr>
            <a:r>
              <a:rPr lang="en-SG" sz="1800" dirty="0"/>
              <a:t>What is the test setup? (include diagram to explain)</a:t>
            </a:r>
          </a:p>
        </p:txBody>
      </p:sp>
      <p:sp>
        <p:nvSpPr>
          <p:cNvPr id="11" name="Slide Number Placeholder 10"/>
          <p:cNvSpPr>
            <a:spLocks noGrp="1"/>
          </p:cNvSpPr>
          <p:nvPr>
            <p:ph type="sldNum" sz="quarter" idx="4"/>
          </p:nvPr>
        </p:nvSpPr>
        <p:spPr>
          <a:xfrm>
            <a:off x="11784632" y="6547672"/>
            <a:ext cx="360000" cy="288000"/>
          </a:xfrm>
        </p:spPr>
        <p:txBody>
          <a:bodyPr/>
          <a:lstStyle/>
          <a:p>
            <a:fld id="{0C70C2A6-B8F8-4030-A942-741542283CE2}" type="slidenum">
              <a:rPr lang="en-GB" smtClean="0"/>
              <a:pPr/>
              <a:t>8</a:t>
            </a:fld>
            <a:endParaRPr lang="en-GB" dirty="0"/>
          </a:p>
        </p:txBody>
      </p:sp>
    </p:spTree>
    <p:extLst>
      <p:ext uri="{BB962C8B-B14F-4D97-AF65-F5344CB8AC3E}">
        <p14:creationId xmlns:p14="http://schemas.microsoft.com/office/powerpoint/2010/main" val="66115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40"/>
            <a:ext cx="11430000" cy="360000"/>
          </a:xfrm>
        </p:spPr>
        <p:txBody>
          <a:bodyPr>
            <a:noAutofit/>
          </a:bodyPr>
          <a:lstStyle/>
          <a:p>
            <a:r>
              <a:rPr lang="en-SG" sz="2400" dirty="0"/>
              <a:t>4. User Acceptance Test (</a:t>
            </a:r>
            <a:r>
              <a:rPr lang="en-SG" sz="2400" dirty="0" err="1"/>
              <a:t>Cont</a:t>
            </a:r>
            <a:r>
              <a:rPr lang="en-SG" sz="2400" dirty="0"/>
              <a:t>)</a:t>
            </a:r>
          </a:p>
        </p:txBody>
      </p:sp>
      <p:sp>
        <p:nvSpPr>
          <p:cNvPr id="11" name="Slide Number Placeholder 10"/>
          <p:cNvSpPr>
            <a:spLocks noGrp="1"/>
          </p:cNvSpPr>
          <p:nvPr>
            <p:ph type="sldNum" sz="quarter" idx="4"/>
          </p:nvPr>
        </p:nvSpPr>
        <p:spPr>
          <a:xfrm>
            <a:off x="11784632" y="6547672"/>
            <a:ext cx="360000" cy="288000"/>
          </a:xfrm>
        </p:spPr>
        <p:txBody>
          <a:bodyPr/>
          <a:lstStyle/>
          <a:p>
            <a:fld id="{0C70C2A6-B8F8-4030-A942-741542283CE2}" type="slidenum">
              <a:rPr lang="en-GB" smtClean="0"/>
              <a:pPr/>
              <a:t>9</a:t>
            </a:fld>
            <a:endParaRPr lang="en-GB" dirty="0"/>
          </a:p>
        </p:txBody>
      </p:sp>
      <p:sp>
        <p:nvSpPr>
          <p:cNvPr id="9" name="Content Placeholder 2">
            <a:extLst>
              <a:ext uri="{FF2B5EF4-FFF2-40B4-BE49-F238E27FC236}">
                <a16:creationId xmlns:a16="http://schemas.microsoft.com/office/drawing/2014/main" id="{942ABDC7-9CCA-4581-A730-150A973335FF}"/>
              </a:ext>
            </a:extLst>
          </p:cNvPr>
          <p:cNvSpPr txBox="1">
            <a:spLocks/>
          </p:cNvSpPr>
          <p:nvPr/>
        </p:nvSpPr>
        <p:spPr>
          <a:xfrm>
            <a:off x="375015" y="620688"/>
            <a:ext cx="11430000" cy="360000"/>
          </a:xfrm>
          <a:prstGeom prst="rect">
            <a:avLst/>
          </a:prstGeom>
          <a:solidFill>
            <a:srgbClr val="EAEAEA"/>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SG" sz="1800" dirty="0"/>
              <a:t>b) What are the test cases and passing criteria ?</a:t>
            </a:r>
            <a:endParaRPr lang="en-SG" b="0" dirty="0"/>
          </a:p>
        </p:txBody>
      </p:sp>
      <p:graphicFrame>
        <p:nvGraphicFramePr>
          <p:cNvPr id="12" name="Table 11">
            <a:extLst>
              <a:ext uri="{FF2B5EF4-FFF2-40B4-BE49-F238E27FC236}">
                <a16:creationId xmlns:a16="http://schemas.microsoft.com/office/drawing/2014/main" id="{B65CA66E-B018-4315-BE61-8CBFEC3579C9}"/>
              </a:ext>
            </a:extLst>
          </p:cNvPr>
          <p:cNvGraphicFramePr>
            <a:graphicFrameLocks noGrp="1"/>
          </p:cNvGraphicFramePr>
          <p:nvPr>
            <p:extLst>
              <p:ext uri="{D42A27DB-BD31-4B8C-83A1-F6EECF244321}">
                <p14:modId xmlns:p14="http://schemas.microsoft.com/office/powerpoint/2010/main" val="136040956"/>
              </p:ext>
            </p:extLst>
          </p:nvPr>
        </p:nvGraphicFramePr>
        <p:xfrm>
          <a:off x="375015" y="1052736"/>
          <a:ext cx="11409617" cy="2821940"/>
        </p:xfrm>
        <a:graphic>
          <a:graphicData uri="http://schemas.openxmlformats.org/drawingml/2006/table">
            <a:tbl>
              <a:tblPr firstRow="1" firstCol="1" bandRow="1"/>
              <a:tblGrid>
                <a:gridCol w="615273">
                  <a:extLst>
                    <a:ext uri="{9D8B030D-6E8A-4147-A177-3AD203B41FA5}">
                      <a16:colId xmlns:a16="http://schemas.microsoft.com/office/drawing/2014/main" val="2768588513"/>
                    </a:ext>
                  </a:extLst>
                </a:gridCol>
                <a:gridCol w="5297190">
                  <a:extLst>
                    <a:ext uri="{9D8B030D-6E8A-4147-A177-3AD203B41FA5}">
                      <a16:colId xmlns:a16="http://schemas.microsoft.com/office/drawing/2014/main" val="2223262285"/>
                    </a:ext>
                  </a:extLst>
                </a:gridCol>
                <a:gridCol w="5497154">
                  <a:extLst>
                    <a:ext uri="{9D8B030D-6E8A-4147-A177-3AD203B41FA5}">
                      <a16:colId xmlns:a16="http://schemas.microsoft.com/office/drawing/2014/main" val="2297896314"/>
                    </a:ext>
                  </a:extLst>
                </a:gridCol>
              </a:tblGrid>
              <a:tr h="0">
                <a:tc>
                  <a:txBody>
                    <a:bodyPr/>
                    <a:lstStyle/>
                    <a:p>
                      <a:pPr algn="ct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No.</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Test Case and Objective</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lnSpc>
                          <a:spcPct val="115000"/>
                        </a:lnSpc>
                        <a:spcAft>
                          <a:spcPts val="0"/>
                        </a:spcAft>
                      </a:pPr>
                      <a:r>
                        <a:rPr lang="en-US" sz="1600" b="1" dirty="0">
                          <a:effectLst/>
                          <a:latin typeface="Arial" panose="020B0604020202020204" pitchFamily="34" charset="0"/>
                          <a:ea typeface="SimSun" panose="02010600030101010101" pitchFamily="2" charset="-122"/>
                          <a:cs typeface="Times New Roman" panose="02020603050405020304" pitchFamily="18" charset="0"/>
                        </a:rPr>
                        <a:t>Passing Criteria</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118253450"/>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1</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893459"/>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2</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291055"/>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3</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48896"/>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4</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2099965"/>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5</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44560"/>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6</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9208949"/>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7</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019441"/>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8</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055065"/>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9</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036278"/>
                  </a:ext>
                </a:extLst>
              </a:tr>
              <a:tr h="0">
                <a:tc>
                  <a:txBody>
                    <a:bodyPr/>
                    <a:lstStyle/>
                    <a:p>
                      <a:pPr marL="0" lvl="0" indent="0" algn="l">
                        <a:lnSpc>
                          <a:spcPct val="115000"/>
                        </a:lnSpc>
                        <a:spcAft>
                          <a:spcPts val="0"/>
                        </a:spcAft>
                        <a:buFont typeface="+mj-lt"/>
                        <a:buNone/>
                      </a:pPr>
                      <a:r>
                        <a:rPr lang="en-US" sz="1600" dirty="0">
                          <a:effectLst/>
                          <a:latin typeface="Arial" panose="020B0604020202020204" pitchFamily="34" charset="0"/>
                          <a:ea typeface="SimSun" panose="02010600030101010101" pitchFamily="2" charset="-122"/>
                          <a:cs typeface="Times New Roman" panose="02020603050405020304" pitchFamily="18" charset="0"/>
                        </a:rPr>
                        <a:t>10</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a:effectLst/>
                          <a:latin typeface="Arial" panose="020B0604020202020204" pitchFamily="34" charset="0"/>
                          <a:ea typeface="SimSun" panose="02010600030101010101" pitchFamily="2" charset="-122"/>
                          <a:cs typeface="Times New Roman" panose="02020603050405020304" pitchFamily="18" charset="0"/>
                        </a:rPr>
                        <a:t> </a:t>
                      </a:r>
                      <a:endParaRPr lang="en-SG"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600" dirty="0">
                          <a:effectLst/>
                          <a:latin typeface="Arial" panose="020B0604020202020204" pitchFamily="34" charset="0"/>
                          <a:ea typeface="SimSun" panose="02010600030101010101" pitchFamily="2" charset="-122"/>
                          <a:cs typeface="Times New Roman" panose="02020603050405020304" pitchFamily="18" charset="0"/>
                        </a:rPr>
                        <a:t> </a:t>
                      </a:r>
                      <a:endParaRPr lang="en-SG"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455167"/>
                  </a:ext>
                </a:extLst>
              </a:tr>
            </a:tbl>
          </a:graphicData>
        </a:graphic>
      </p:graphicFrame>
    </p:spTree>
    <p:extLst>
      <p:ext uri="{BB962C8B-B14F-4D97-AF65-F5344CB8AC3E}">
        <p14:creationId xmlns:p14="http://schemas.microsoft.com/office/powerpoint/2010/main" val="1766281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A6AAD5C6F0594285543897A116200B" ma:contentTypeVersion="2" ma:contentTypeDescription="Create a new document." ma:contentTypeScope="" ma:versionID="589cac370a78e3d21dabf96ea3f2e08b">
  <xsd:schema xmlns:xsd="http://www.w3.org/2001/XMLSchema" xmlns:xs="http://www.w3.org/2001/XMLSchema" xmlns:p="http://schemas.microsoft.com/office/2006/metadata/properties" xmlns:ns2="9e1e6234-4481-4b30-8f63-4a273d075f92" targetNamespace="http://schemas.microsoft.com/office/2006/metadata/properties" ma:root="true" ma:fieldsID="cddba9629687caa5bda641a199ff1d34" ns2:_="">
    <xsd:import namespace="9e1e6234-4481-4b30-8f63-4a273d075f92"/>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1e6234-4481-4b30-8f63-4a273d075f9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F264AB-E688-408B-BCFE-C4B251C6496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0465351-4ED9-499F-8F25-1B27017D89B2}">
  <ds:schemaRefs>
    <ds:schemaRef ds:uri="http://schemas.microsoft.com/sharepoint/v3/contenttype/forms"/>
  </ds:schemaRefs>
</ds:datastoreItem>
</file>

<file path=customXml/itemProps3.xml><?xml version="1.0" encoding="utf-8"?>
<ds:datastoreItem xmlns:ds="http://schemas.openxmlformats.org/officeDocument/2006/customXml" ds:itemID="{1A7680F0-5D97-4D98-9EE5-1742A5412C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1e6234-4481-4b30-8f63-4a273d075f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10671</TotalTime>
  <Words>2122</Words>
  <Application>Microsoft Office PowerPoint</Application>
  <PresentationFormat>Widescreen</PresentationFormat>
  <Paragraphs>431</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StarSymbol</vt:lpstr>
      <vt:lpstr>Arial</vt:lpstr>
      <vt:lpstr>Calibri</vt:lpstr>
      <vt:lpstr>Helvetica</vt:lpstr>
      <vt:lpstr>Segoe UI</vt:lpstr>
      <vt:lpstr>Symbol</vt:lpstr>
      <vt:lpstr>Wingdings</vt:lpstr>
      <vt:lpstr>Office Theme</vt:lpstr>
      <vt:lpstr>CSA Cybersecurity Industry Call for Innovation  (CyberCall) </vt:lpstr>
      <vt:lpstr>PowerPoint Presentation</vt:lpstr>
      <vt:lpstr>1. Project Overview Summary</vt:lpstr>
      <vt:lpstr>2. Innovation</vt:lpstr>
      <vt:lpstr>3. Project Technical Details</vt:lpstr>
      <vt:lpstr>3. Project Technical Details (Cont)</vt:lpstr>
      <vt:lpstr>3. Project Technical Details (Cont)</vt:lpstr>
      <vt:lpstr>4. User Acceptance Test</vt:lpstr>
      <vt:lpstr>4. User Acceptance Test (Cont)</vt:lpstr>
      <vt:lpstr>5. Project Business Plan</vt:lpstr>
      <vt:lpstr>6. Work Packages, Project Timeline, Milestones and Deliverables</vt:lpstr>
      <vt:lpstr>7. Project Budget Breakdown</vt:lpstr>
      <vt:lpstr>8. Project Team</vt:lpstr>
      <vt:lpstr>9. Company Background</vt:lpstr>
      <vt:lpstr>10. Others</vt:lpstr>
      <vt:lpstr>Thank You</vt:lpstr>
      <vt:lpstr>Notes to Applicant</vt:lpstr>
      <vt:lpstr>CSA CCDF Guidelines</vt:lpstr>
      <vt:lpstr>CSA CCDF Guidelines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Xinmin ZHUANG (CSA);Boon Hui YEO (CSA)</dc:creator>
  <cp:lastModifiedBy>Boon Hui YEO (CSA)</cp:lastModifiedBy>
  <cp:revision>988</cp:revision>
  <cp:lastPrinted>2018-03-26T07:32:16Z</cp:lastPrinted>
  <dcterms:created xsi:type="dcterms:W3CDTF">2016-08-17T12:58:49Z</dcterms:created>
  <dcterms:modified xsi:type="dcterms:W3CDTF">2023-10-26T01:19:55Z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0x0101003CA6AAD5C6F0594285543897A116200B</vt:lpwstr>
  </property>
  <property fmtid="{D5CDD505-2E9C-101B-9397-08002B2CF9AE}" pid="3" name="MSIP_Label_cb51e0fc-1c37-41ff-9297-afacea94f5a0_Enabled">
    <vt:lpwstr>True</vt:lpwstr>
  </property>
  <property fmtid="{D5CDD505-2E9C-101B-9397-08002B2CF9AE}" pid="4" name="MSIP_Label_cb51e0fc-1c37-41ff-9297-afacea94f5a0_SiteId">
    <vt:lpwstr>0b11c524-9a1c-4e1b-84cb-6336aefc2243</vt:lpwstr>
  </property>
  <property fmtid="{D5CDD505-2E9C-101B-9397-08002B2CF9AE}" pid="5" name="MSIP_Label_cb51e0fc-1c37-41ff-9297-afacea94f5a0_Owner">
    <vt:lpwstr>Zhuangxinmin@soe.sgnet.gov.sg</vt:lpwstr>
  </property>
  <property fmtid="{D5CDD505-2E9C-101B-9397-08002B2CF9AE}" pid="6" name="MSIP_Label_cb51e0fc-1c37-41ff-9297-afacea94f5a0_SetDate">
    <vt:lpwstr>2019-10-30T01:58:31.7086319Z</vt:lpwstr>
  </property>
  <property fmtid="{D5CDD505-2E9C-101B-9397-08002B2CF9AE}" pid="7" name="MSIP_Label_cb51e0fc-1c37-41ff-9297-afacea94f5a0_Name">
    <vt:lpwstr>RESTRICTED</vt:lpwstr>
  </property>
  <property fmtid="{D5CDD505-2E9C-101B-9397-08002B2CF9AE}" pid="8" name="MSIP_Label_cb51e0fc-1c37-41ff-9297-afacea94f5a0_Application">
    <vt:lpwstr>Microsoft Azure Information Protection</vt:lpwstr>
  </property>
  <property fmtid="{D5CDD505-2E9C-101B-9397-08002B2CF9AE}" pid="9" name="MSIP_Label_cb51e0fc-1c37-41ff-9297-afacea94f5a0_ActionId">
    <vt:lpwstr>ceaba6dd-6c33-411d-a498-a45ddefd9273</vt:lpwstr>
  </property>
  <property fmtid="{D5CDD505-2E9C-101B-9397-08002B2CF9AE}" pid="10" name="MSIP_Label_cb51e0fc-1c37-41ff-9297-afacea94f5a0_Extended_MSFT_Method">
    <vt:lpwstr>Manual</vt:lpwstr>
  </property>
  <property fmtid="{D5CDD505-2E9C-101B-9397-08002B2CF9AE}" pid="11" name="MSIP_Label_4aaa7e78-45b1-4890-b8a3-003d1d728a3e_Enabled">
    <vt:lpwstr>true</vt:lpwstr>
  </property>
  <property fmtid="{D5CDD505-2E9C-101B-9397-08002B2CF9AE}" pid="12" name="MSIP_Label_4aaa7e78-45b1-4890-b8a3-003d1d728a3e_SetDate">
    <vt:lpwstr>2022-06-01T02:51:47Z</vt:lpwstr>
  </property>
  <property fmtid="{D5CDD505-2E9C-101B-9397-08002B2CF9AE}" pid="13" name="MSIP_Label_4aaa7e78-45b1-4890-b8a3-003d1d728a3e_Method">
    <vt:lpwstr>Privileged</vt:lpwstr>
  </property>
  <property fmtid="{D5CDD505-2E9C-101B-9397-08002B2CF9AE}" pid="14" name="MSIP_Label_4aaa7e78-45b1-4890-b8a3-003d1d728a3e_Name">
    <vt:lpwstr>Non Sensitive</vt:lpwstr>
  </property>
  <property fmtid="{D5CDD505-2E9C-101B-9397-08002B2CF9AE}" pid="15" name="MSIP_Label_4aaa7e78-45b1-4890-b8a3-003d1d728a3e_SiteId">
    <vt:lpwstr>0b11c524-9a1c-4e1b-84cb-6336aefc2243</vt:lpwstr>
  </property>
  <property fmtid="{D5CDD505-2E9C-101B-9397-08002B2CF9AE}" pid="16" name="MSIP_Label_4aaa7e78-45b1-4890-b8a3-003d1d728a3e_ActionId">
    <vt:lpwstr>a0432d06-8061-4292-bd2e-a4803250757f</vt:lpwstr>
  </property>
  <property fmtid="{D5CDD505-2E9C-101B-9397-08002B2CF9AE}" pid="17" name="MSIP_Label_4aaa7e78-45b1-4890-b8a3-003d1d728a3e_ContentBits">
    <vt:lpwstr>0</vt:lpwstr>
  </property>
</Properties>
</file>